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8"/>
  </p:notesMasterIdLst>
  <p:handoutMasterIdLst>
    <p:handoutMasterId r:id="rId19"/>
  </p:handoutMasterIdLst>
  <p:sldIdLst>
    <p:sldId id="257" r:id="rId3"/>
    <p:sldId id="269" r:id="rId4"/>
    <p:sldId id="270" r:id="rId5"/>
    <p:sldId id="261" r:id="rId6"/>
    <p:sldId id="271" r:id="rId7"/>
    <p:sldId id="282" r:id="rId8"/>
    <p:sldId id="283" r:id="rId9"/>
    <p:sldId id="284" r:id="rId10"/>
    <p:sldId id="272" r:id="rId11"/>
    <p:sldId id="285" r:id="rId12"/>
    <p:sldId id="280" r:id="rId13"/>
    <p:sldId id="273" r:id="rId14"/>
    <p:sldId id="276" r:id="rId15"/>
    <p:sldId id="277" r:id="rId16"/>
    <p:sldId id="27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21">
          <p15:clr>
            <a:srgbClr val="A4A3A4"/>
          </p15:clr>
        </p15:guide>
        <p15:guide id="3" orient="horz" pos="1035">
          <p15:clr>
            <a:srgbClr val="A4A3A4"/>
          </p15:clr>
        </p15:guide>
        <p15:guide id="4" orient="horz" pos="3888">
          <p15:clr>
            <a:srgbClr val="A4A3A4"/>
          </p15:clr>
        </p15:guide>
        <p15:guide id="5" orient="horz" pos="2784">
          <p15:clr>
            <a:srgbClr val="A4A3A4"/>
          </p15:clr>
        </p15:guide>
        <p15:guide id="6" orient="horz" pos="432">
          <p15:clr>
            <a:srgbClr val="A4A3A4"/>
          </p15:clr>
        </p15:guide>
        <p15:guide id="7" orient="horz" pos="3648">
          <p15:clr>
            <a:srgbClr val="A4A3A4"/>
          </p15:clr>
        </p15:guide>
        <p15:guide id="8" pos="959">
          <p15:clr>
            <a:srgbClr val="A4A3A4"/>
          </p15:clr>
        </p15:guide>
        <p15:guide id="9" pos="6719">
          <p15:clr>
            <a:srgbClr val="A4A3A4"/>
          </p15:clr>
        </p15:guide>
        <p15:guide id="10" pos="719">
          <p15:clr>
            <a:srgbClr val="A4A3A4"/>
          </p15:clr>
        </p15:guide>
        <p15:guide id="11" pos="6959">
          <p15:clr>
            <a:srgbClr val="A4A3A4"/>
          </p15:clr>
        </p15:guide>
        <p15:guide id="1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91" d="100"/>
          <a:sy n="91" d="100"/>
        </p:scale>
        <p:origin x="322" y="77"/>
      </p:cViewPr>
      <p:guideLst>
        <p:guide orient="horz" pos="2160"/>
        <p:guide orient="horz" pos="921"/>
        <p:guide orient="horz" pos="1035"/>
        <p:guide orient="horz" pos="3888"/>
        <p:guide orient="horz" pos="2784"/>
        <p:guide orient="horz" pos="432"/>
        <p:guide orient="horz" pos="3648"/>
        <p:guide pos="959"/>
        <p:guide pos="6719"/>
        <p:guide pos="719"/>
        <p:guide pos="6959"/>
        <p:guide pos="3839"/>
      </p:guideLst>
    </p:cSldViewPr>
  </p:slideViewPr>
  <p:notesTextViewPr>
    <p:cViewPr>
      <p:scale>
        <a:sx n="1" d="1"/>
        <a:sy n="1" d="1"/>
      </p:scale>
      <p:origin x="0" y="0"/>
    </p:cViewPr>
  </p:notesTextViewPr>
  <p:notesViewPr>
    <p:cSldViewPr showGuides="1">
      <p:cViewPr varScale="1">
        <p:scale>
          <a:sx n="66" d="100"/>
          <a:sy n="66" d="100"/>
        </p:scale>
        <p:origin x="19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FF16D341-6D40-498C-B355-1A6B10FB4029}" type="datetimeFigureOut">
              <a:rPr lang="en-US" altLang="zh-CN"/>
              <a:t>12/19/2018</a:t>
            </a:fld>
            <a:endParaRPr lang="zh-CN"/>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F3386A95-D0A4-44B9-98DA-3665758D8262}" type="slidenum">
              <a:rPr lang="zh-CN"/>
              <a:t>‹#›</a:t>
            </a:fld>
            <a:endParaRPr lang="zh-CN"/>
          </a:p>
        </p:txBody>
      </p:sp>
    </p:spTree>
    <p:extLst>
      <p:ext uri="{BB962C8B-B14F-4D97-AF65-F5344CB8AC3E}">
        <p14:creationId xmlns:p14="http://schemas.microsoft.com/office/powerpoint/2010/main" val="3469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zh-CN" sz="1200"/>
            </a:lvl1pPr>
          </a:lstStyle>
          <a:p>
            <a:fld id="{B95E7497-3723-4859-BCC5-41DA474F1359}" type="datetimeFigureOut">
              <a:t>2018/12/19</a:t>
            </a:fld>
            <a:endParaRPr lang="zh-CN"/>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zh-CN" sz="1200"/>
            </a:lvl1pPr>
          </a:lstStyle>
          <a:p>
            <a:fld id="{FC3821A9-1C31-4760-BDBC-9A0BA471B1B7}" type="slidenum">
              <a:t>‹#›</a:t>
            </a:fld>
            <a:endParaRPr lang="zh-CN"/>
          </a:p>
        </p:txBody>
      </p:sp>
    </p:spTree>
    <p:extLst>
      <p:ext uri="{BB962C8B-B14F-4D97-AF65-F5344CB8AC3E}">
        <p14:creationId xmlns:p14="http://schemas.microsoft.com/office/powerpoint/2010/main" val="3322161373"/>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3A2CC701-D80A-463B-8415-A85485312088}" type="slidenum">
              <a:rPr lang="zh-CN" smtClean="0"/>
              <a:t>2</a:t>
            </a:fld>
            <a:endParaRPr lang="zh-CN"/>
          </a:p>
        </p:txBody>
      </p:sp>
    </p:spTree>
    <p:extLst>
      <p:ext uri="{BB962C8B-B14F-4D97-AF65-F5344CB8AC3E}">
        <p14:creationId xmlns:p14="http://schemas.microsoft.com/office/powerpoint/2010/main" val="390327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2412" y="1643064"/>
            <a:ext cx="9144002" cy="2928936"/>
          </a:xfrm>
        </p:spPr>
        <p:txBody>
          <a:bodyPr>
            <a:noAutofit/>
          </a:bodyPr>
          <a:lstStyle>
            <a:lvl1pPr algn="ctr" latinLnBrk="0">
              <a:lnSpc>
                <a:spcPct val="80000"/>
              </a:lnSpc>
              <a:defRPr lang="zh-CN" sz="6600">
                <a:solidFill>
                  <a:schemeClr val="tx1">
                    <a:lumMod val="75000"/>
                    <a:lumOff val="25000"/>
                  </a:schemeClr>
                </a:solidFill>
              </a:defRPr>
            </a:lvl1pPr>
          </a:lstStyle>
          <a:p>
            <a:r>
              <a:rPr lang="zh-CN" altLang="en-US"/>
              <a:t>单击此处编辑母版标题样式</a:t>
            </a:r>
            <a:endParaRPr lang="zh-CN" dirty="0"/>
          </a:p>
        </p:txBody>
      </p:sp>
      <p:sp>
        <p:nvSpPr>
          <p:cNvPr id="3" name="副标题 2"/>
          <p:cNvSpPr>
            <a:spLocks noGrp="1"/>
          </p:cNvSpPr>
          <p:nvPr>
            <p:ph type="subTitle" idx="1"/>
          </p:nvPr>
        </p:nvSpPr>
        <p:spPr>
          <a:xfrm>
            <a:off x="1522413" y="4572000"/>
            <a:ext cx="9144000" cy="1066799"/>
          </a:xfrm>
        </p:spPr>
        <p:txBody>
          <a:bodyPr>
            <a:normAutofit/>
          </a:bodyPr>
          <a:lstStyle>
            <a:lvl1pPr marL="0" indent="0" algn="ctr" latinLnBrk="0">
              <a:spcBef>
                <a:spcPts val="0"/>
              </a:spcBef>
              <a:buNone/>
              <a:defRPr lang="zh-CN" sz="2400">
                <a:solidFill>
                  <a:schemeClr val="tx1">
                    <a:lumMod val="90000"/>
                    <a:lumOff val="10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a:t>单击此处编辑母版副标题样式</a:t>
            </a:r>
            <a:endParaRPr lang="zh-CN" dirty="0"/>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53D76A-AFCE-4D96-B917-CBEF96F7D1EB}" type="datetimeFigureOut">
              <a:t>2018/12/19</a:t>
            </a:fld>
            <a:endParaRPr lang="zh-CN"/>
          </a:p>
        </p:txBody>
      </p:sp>
      <p:sp>
        <p:nvSpPr>
          <p:cNvPr id="3" name="页脚占位符 2"/>
          <p:cNvSpPr>
            <a:spLocks noGrp="1"/>
          </p:cNvSpPr>
          <p:nvPr>
            <p:ph type="ftr" sz="quarter" idx="11"/>
          </p:nvPr>
        </p:nvSpPr>
        <p:spPr/>
        <p:txBody>
          <a:bodyPr/>
          <a:lstStyle/>
          <a:p>
            <a:endParaRPr lang="zh-CN"/>
          </a:p>
        </p:txBody>
      </p:sp>
      <p:sp>
        <p:nvSpPr>
          <p:cNvPr id="4" name="幻灯片编号占位符 3"/>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7923212" y="1462088"/>
            <a:ext cx="3124201" cy="1966912"/>
          </a:xfrm>
        </p:spPr>
        <p:txBody>
          <a:bodyPr anchor="b">
            <a:normAutofit/>
          </a:bodyPr>
          <a:lstStyle>
            <a:lvl1pPr algn="l" latinLnBrk="0">
              <a:defRPr lang="zh-CN" sz="3600" b="0"/>
            </a:lvl1pPr>
          </a:lstStyle>
          <a:p>
            <a:r>
              <a:rPr lang="zh-CN" altLang="en-US"/>
              <a:t>单击此处编辑母版标题样式</a:t>
            </a:r>
            <a:endParaRPr lang="zh-CN"/>
          </a:p>
        </p:txBody>
      </p:sp>
      <p:sp>
        <p:nvSpPr>
          <p:cNvPr id="3" name="内容占位符 2"/>
          <p:cNvSpPr>
            <a:spLocks noGrp="1"/>
          </p:cNvSpPr>
          <p:nvPr>
            <p:ph idx="1"/>
          </p:nvPr>
        </p:nvSpPr>
        <p:spPr>
          <a:xfrm>
            <a:off x="1141413" y="685800"/>
            <a:ext cx="6477000" cy="5486400"/>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文本占位符 3"/>
          <p:cNvSpPr>
            <a:spLocks noGrp="1"/>
          </p:cNvSpPr>
          <p:nvPr>
            <p:ph type="body" sz="half" idx="2"/>
          </p:nvPr>
        </p:nvSpPr>
        <p:spPr>
          <a:xfrm>
            <a:off x="7923211" y="3429000"/>
            <a:ext cx="3124201" cy="1828800"/>
          </a:xfrm>
        </p:spPr>
        <p:txBody>
          <a:bodyPr>
            <a:normAutofit/>
          </a:bodyPr>
          <a:lstStyle>
            <a:lvl1pPr marL="0" indent="0" latinLnBrk="0">
              <a:spcBef>
                <a:spcPts val="1200"/>
              </a:spcBef>
              <a:buNone/>
              <a:defRPr lang="zh-CN" sz="16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A753D76A-AFCE-4D96-B917-CBEF96F7D1EB}" type="datetimeFigureOut">
              <a:t>2018/12/19</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图片与题注">
    <p:spTree>
      <p:nvGrpSpPr>
        <p:cNvPr id="1" name=""/>
        <p:cNvGrpSpPr/>
        <p:nvPr/>
      </p:nvGrpSpPr>
      <p:grpSpPr>
        <a:xfrm>
          <a:off x="0" y="0"/>
          <a:ext cx="0" cy="0"/>
          <a:chOff x="0" y="0"/>
          <a:chExt cx="0" cy="0"/>
        </a:xfrm>
      </p:grpSpPr>
      <p:sp>
        <p:nvSpPr>
          <p:cNvPr id="15" name="矩形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10" name="矩形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cxnSp>
        <p:nvCxnSpPr>
          <p:cNvPr id="11" name="直线连接线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直线连接线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7923212" y="1643063"/>
            <a:ext cx="3124201" cy="2776537"/>
          </a:xfrm>
        </p:spPr>
        <p:txBody>
          <a:bodyPr anchor="b">
            <a:normAutofit/>
          </a:bodyPr>
          <a:lstStyle>
            <a:lvl1pPr algn="l" latinLnBrk="0">
              <a:defRPr lang="zh-CN" sz="3600" b="0"/>
            </a:lvl1pPr>
          </a:lstStyle>
          <a:p>
            <a:r>
              <a:rPr lang="zh-CN" altLang="en-US"/>
              <a:t>单击此处编辑母版标题样式</a:t>
            </a:r>
            <a:endParaRPr lang="zh-CN"/>
          </a:p>
        </p:txBody>
      </p:sp>
      <p:sp>
        <p:nvSpPr>
          <p:cNvPr id="3" name="图片占位符 2"/>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latinLnBrk="0">
              <a:buNone/>
              <a:defRPr lang="zh-CN" sz="2400"/>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7923212" y="4423913"/>
            <a:ext cx="3124201" cy="1748287"/>
          </a:xfrm>
        </p:spPr>
        <p:txBody>
          <a:bodyPr>
            <a:normAutofit/>
          </a:bodyPr>
          <a:lstStyle>
            <a:lvl1pPr marL="0" indent="0" latinLnBrk="0">
              <a:spcBef>
                <a:spcPts val="1200"/>
              </a:spcBef>
              <a:buNone/>
              <a:defRPr lang="zh-CN" sz="1600"/>
            </a:lvl1pPr>
            <a:lvl2pPr marL="457200" indent="0" latinLnBrk="0">
              <a:buNone/>
              <a:defRPr lang="zh-CN" sz="1200"/>
            </a:lvl2pPr>
            <a:lvl3pPr marL="914400" indent="0" latinLnBrk="0">
              <a:buNone/>
              <a:defRPr lang="zh-CN" sz="1000"/>
            </a:lvl3pPr>
            <a:lvl4pPr marL="1371600" indent="0" latinLnBrk="0">
              <a:buNone/>
              <a:defRPr lang="zh-CN" sz="900"/>
            </a:lvl4pPr>
            <a:lvl5pPr marL="1828800" indent="0" latinLnBrk="0">
              <a:buNone/>
              <a:defRPr lang="zh-CN" sz="900"/>
            </a:lvl5pPr>
            <a:lvl6pPr marL="2286000" indent="0" latinLnBrk="0">
              <a:buNone/>
              <a:defRPr lang="zh-CN" sz="900"/>
            </a:lvl6pPr>
            <a:lvl7pPr marL="2743200" indent="0" latinLnBrk="0">
              <a:buNone/>
              <a:defRPr lang="zh-CN" sz="900"/>
            </a:lvl7pPr>
            <a:lvl8pPr marL="3200400" indent="0" latinLnBrk="0">
              <a:buNone/>
              <a:defRPr lang="zh-CN" sz="900"/>
            </a:lvl8pPr>
            <a:lvl9pPr marL="3657600" indent="0" latinLnBrk="0">
              <a:buNone/>
              <a:defRPr lang="zh-CN" sz="900"/>
            </a:lvl9pPr>
          </a:lstStyle>
          <a:p>
            <a:pPr lvl="0"/>
            <a:r>
              <a:rPr lang="zh-CN" altLang="en-US"/>
              <a:t>编辑母版文本样式</a:t>
            </a:r>
          </a:p>
        </p:txBody>
      </p:sp>
      <p:sp>
        <p:nvSpPr>
          <p:cNvPr id="12" name="日期占位符 11"/>
          <p:cNvSpPr>
            <a:spLocks noGrp="1"/>
          </p:cNvSpPr>
          <p:nvPr>
            <p:ph type="dt" sz="half" idx="10"/>
          </p:nvPr>
        </p:nvSpPr>
        <p:spPr/>
        <p:txBody>
          <a:bodyPr/>
          <a:lstStyle/>
          <a:p>
            <a:fld id="{A753D76A-AFCE-4D96-B917-CBEF96F7D1EB}" type="datetimeFigureOut">
              <a:pPr/>
              <a:t>2018/12/19</a:t>
            </a:fld>
            <a:endParaRPr lang="zh-CN"/>
          </a:p>
        </p:txBody>
      </p:sp>
      <p:sp>
        <p:nvSpPr>
          <p:cNvPr id="13" name="页脚占位符 12"/>
          <p:cNvSpPr>
            <a:spLocks noGrp="1"/>
          </p:cNvSpPr>
          <p:nvPr>
            <p:ph type="ftr" sz="quarter" idx="11"/>
          </p:nvPr>
        </p:nvSpPr>
        <p:spPr/>
        <p:txBody>
          <a:bodyPr/>
          <a:lstStyle/>
          <a:p>
            <a:endParaRPr lang="zh-CN"/>
          </a:p>
        </p:txBody>
      </p:sp>
      <p:sp>
        <p:nvSpPr>
          <p:cNvPr id="14" name="幻灯片编号占位符 13"/>
          <p:cNvSpPr>
            <a:spLocks noGrp="1"/>
          </p:cNvSpPr>
          <p:nvPr>
            <p:ph type="sldNum" sz="quarter" idx="12"/>
          </p:nvPr>
        </p:nvSpPr>
        <p:spPr/>
        <p:txBody>
          <a:bodyPr/>
          <a:lstStyle/>
          <a:p>
            <a:fld id="{F25A965E-3C11-4F28-82DC-E30D63FAC43C}" type="slidenum">
              <a:pPr/>
              <a:t>‹#›</a:t>
            </a:fld>
            <a:endParaRPr lang="zh-CN"/>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18612" y="685801"/>
            <a:ext cx="1828801" cy="5486400"/>
          </a:xfrm>
        </p:spPr>
        <p:txBody>
          <a:bodyPr vert="eaVert"/>
          <a:lstStyle/>
          <a:p>
            <a:r>
              <a:rPr lang="zh-CN" altLang="en-US"/>
              <a:t>单击此处编辑母版标题样式</a:t>
            </a:r>
            <a:endParaRPr lang="zh-CN"/>
          </a:p>
        </p:txBody>
      </p:sp>
      <p:sp>
        <p:nvSpPr>
          <p:cNvPr id="3" name="竖排文字占位符 2"/>
          <p:cNvSpPr>
            <a:spLocks noGrp="1"/>
          </p:cNvSpPr>
          <p:nvPr>
            <p:ph type="body" orient="vert" idx="1"/>
          </p:nvPr>
        </p:nvSpPr>
        <p:spPr>
          <a:xfrm>
            <a:off x="1141413" y="685800"/>
            <a:ext cx="7924799"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带图片的标题幻灯片">
    <p:spTree>
      <p:nvGrpSpPr>
        <p:cNvPr id="1" name=""/>
        <p:cNvGrpSpPr/>
        <p:nvPr/>
      </p:nvGrpSpPr>
      <p:grpSpPr>
        <a:xfrm>
          <a:off x="0" y="0"/>
          <a:ext cx="0" cy="0"/>
          <a:chOff x="0" y="0"/>
          <a:chExt cx="0" cy="0"/>
        </a:xfrm>
      </p:grpSpPr>
      <p:sp>
        <p:nvSpPr>
          <p:cNvPr id="7" name="矩形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8" name="矩形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9" name="矩形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
        <p:nvSpPr>
          <p:cNvPr id="11" name="图片占位符 10"/>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latinLnBrk="0">
              <a:buNone/>
              <a:defRPr lang="zh-CN"/>
            </a:lvl1pPr>
          </a:lstStyle>
          <a:p>
            <a:r>
              <a:rPr lang="zh-CN" altLang="en-US"/>
              <a:t>单击图标添加图片</a:t>
            </a:r>
            <a:endParaRPr lang="zh-CN" dirty="0"/>
          </a:p>
        </p:txBody>
      </p:sp>
      <p:sp>
        <p:nvSpPr>
          <p:cNvPr id="12" name="图片占位符 10"/>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latinLnBrk="0">
              <a:buNone/>
              <a:defRPr lang="zh-CN"/>
            </a:lvl1pPr>
          </a:lstStyle>
          <a:p>
            <a:r>
              <a:rPr lang="zh-CN" altLang="en-US"/>
              <a:t>单击图标添加图片</a:t>
            </a:r>
            <a:endParaRPr lang="zh-CN" dirty="0"/>
          </a:p>
        </p:txBody>
      </p:sp>
      <p:sp>
        <p:nvSpPr>
          <p:cNvPr id="13" name="图片占位符 10"/>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latinLnBrk="0">
              <a:buNone/>
              <a:defRPr lang="zh-CN"/>
            </a:lvl1pPr>
          </a:lstStyle>
          <a:p>
            <a:r>
              <a:rPr lang="zh-CN" altLang="en-US"/>
              <a:t>单击图标添加图片</a:t>
            </a:r>
            <a:endParaRPr lang="zh-CN"/>
          </a:p>
        </p:txBody>
      </p:sp>
      <p:sp>
        <p:nvSpPr>
          <p:cNvPr id="3" name="副标题 2"/>
          <p:cNvSpPr>
            <a:spLocks noGrp="1"/>
          </p:cNvSpPr>
          <p:nvPr>
            <p:ph type="subTitle" idx="1"/>
          </p:nvPr>
        </p:nvSpPr>
        <p:spPr>
          <a:xfrm>
            <a:off x="1522413" y="5791200"/>
            <a:ext cx="9144000" cy="457200"/>
          </a:xfrm>
        </p:spPr>
        <p:txBody>
          <a:bodyPr wrap="square">
            <a:normAutofit/>
          </a:bodyPr>
          <a:lstStyle>
            <a:lvl1pPr marL="0" indent="0" algn="ctr" latinLnBrk="0">
              <a:spcBef>
                <a:spcPts val="0"/>
              </a:spcBef>
              <a:buNone/>
              <a:defRPr lang="zh-CN" sz="2400">
                <a:solidFill>
                  <a:schemeClr val="tx1">
                    <a:lumMod val="90000"/>
                    <a:lumOff val="10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a:t>单击此处编辑母版副标题样式</a:t>
            </a:r>
            <a:endParaRPr lang="zh-CN"/>
          </a:p>
        </p:txBody>
      </p:sp>
      <p:sp>
        <p:nvSpPr>
          <p:cNvPr id="2" name="标题 1"/>
          <p:cNvSpPr>
            <a:spLocks noGrp="1"/>
          </p:cNvSpPr>
          <p:nvPr>
            <p:ph type="ctrTitle"/>
          </p:nvPr>
        </p:nvSpPr>
        <p:spPr>
          <a:xfrm>
            <a:off x="1522412" y="4843464"/>
            <a:ext cx="9144002" cy="947736"/>
          </a:xfrm>
        </p:spPr>
        <p:txBody>
          <a:bodyPr>
            <a:normAutofit/>
          </a:bodyPr>
          <a:lstStyle>
            <a:lvl1pPr algn="ctr" latinLnBrk="0">
              <a:lnSpc>
                <a:spcPct val="80000"/>
              </a:lnSpc>
              <a:defRPr lang="zh-CN" sz="6600">
                <a:solidFill>
                  <a:schemeClr val="tx1">
                    <a:lumMod val="75000"/>
                    <a:lumOff val="25000"/>
                  </a:schemeClr>
                </a:solidFill>
              </a:defRPr>
            </a:lvl1pPr>
          </a:lstStyle>
          <a:p>
            <a:r>
              <a:rPr lang="zh-CN" altLang="en-US"/>
              <a:t>单击此处编辑母版标题样式</a:t>
            </a:r>
            <a:endParaRPr lang="zh-CN" dirty="0"/>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带图片的备用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
        <p:nvSpPr>
          <p:cNvPr id="11" name="图片占位符 10"/>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latinLnBrk="0">
              <a:buNone/>
              <a:defRPr lang="zh-CN"/>
            </a:lvl1pPr>
          </a:lstStyle>
          <a:p>
            <a:r>
              <a:rPr lang="zh-CN" altLang="en-US"/>
              <a:t>单击图标添加图片</a:t>
            </a:r>
            <a:endParaRPr lang="zh-CN"/>
          </a:p>
        </p:txBody>
      </p:sp>
      <p:sp>
        <p:nvSpPr>
          <p:cNvPr id="12" name="图片占位符 10"/>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latinLnBrk="0">
              <a:buNone/>
              <a:defRPr lang="zh-CN"/>
            </a:lvl1pPr>
          </a:lstStyle>
          <a:p>
            <a:pPr marL="45720" lvl="0" indent="0" algn="ctr"/>
            <a:r>
              <a:rPr lang="zh-CN" altLang="en-US"/>
              <a:t>单击图标添加图片</a:t>
            </a:r>
            <a:endParaRPr lang="zh-CN"/>
          </a:p>
        </p:txBody>
      </p:sp>
      <p:sp>
        <p:nvSpPr>
          <p:cNvPr id="13" name="图片占位符 10"/>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latinLnBrk="0">
              <a:buNone/>
              <a:defRPr lang="zh-CN"/>
            </a:lvl1pPr>
          </a:lstStyle>
          <a:p>
            <a:pPr marL="45720" lvl="0" indent="0" algn="ctr"/>
            <a:r>
              <a:rPr lang="zh-CN" altLang="en-US"/>
              <a:t>单击图标添加图片</a:t>
            </a:r>
            <a:endParaRPr lang="zh-CN"/>
          </a:p>
        </p:txBody>
      </p:sp>
      <p:sp>
        <p:nvSpPr>
          <p:cNvPr id="3" name="副标题 2"/>
          <p:cNvSpPr>
            <a:spLocks noGrp="1"/>
          </p:cNvSpPr>
          <p:nvPr>
            <p:ph type="subTitle" idx="1"/>
          </p:nvPr>
        </p:nvSpPr>
        <p:spPr>
          <a:xfrm>
            <a:off x="1522413" y="5791200"/>
            <a:ext cx="9144000" cy="457200"/>
          </a:xfrm>
        </p:spPr>
        <p:txBody>
          <a:bodyPr wrap="square">
            <a:normAutofit/>
          </a:bodyPr>
          <a:lstStyle>
            <a:lvl1pPr marL="0" indent="0" algn="ctr" latinLnBrk="0">
              <a:spcBef>
                <a:spcPts val="0"/>
              </a:spcBef>
              <a:buNone/>
              <a:defRPr lang="zh-CN" sz="2400">
                <a:solidFill>
                  <a:schemeClr val="tx1">
                    <a:lumMod val="90000"/>
                    <a:lumOff val="10000"/>
                  </a:schemeClr>
                </a:solidFill>
              </a:defRPr>
            </a:lvl1pPr>
            <a:lvl2pPr marL="457200" indent="0" algn="ctr" latinLnBrk="0">
              <a:buNone/>
              <a:defRPr lang="zh-CN">
                <a:solidFill>
                  <a:schemeClr val="tx1">
                    <a:tint val="75000"/>
                  </a:schemeClr>
                </a:solidFill>
              </a:defRPr>
            </a:lvl2pPr>
            <a:lvl3pPr marL="914400" indent="0" algn="ctr" latinLnBrk="0">
              <a:buNone/>
              <a:defRPr lang="zh-CN">
                <a:solidFill>
                  <a:schemeClr val="tx1">
                    <a:tint val="75000"/>
                  </a:schemeClr>
                </a:solidFill>
              </a:defRPr>
            </a:lvl3pPr>
            <a:lvl4pPr marL="1371600" indent="0" algn="ctr" latinLnBrk="0">
              <a:buNone/>
              <a:defRPr lang="zh-CN">
                <a:solidFill>
                  <a:schemeClr val="tx1">
                    <a:tint val="75000"/>
                  </a:schemeClr>
                </a:solidFill>
              </a:defRPr>
            </a:lvl4pPr>
            <a:lvl5pPr marL="1828800" indent="0" algn="ctr" latinLnBrk="0">
              <a:buNone/>
              <a:defRPr lang="zh-CN">
                <a:solidFill>
                  <a:schemeClr val="tx1">
                    <a:tint val="75000"/>
                  </a:schemeClr>
                </a:solidFill>
              </a:defRPr>
            </a:lvl5pPr>
            <a:lvl6pPr marL="2286000" indent="0" algn="ctr" latinLnBrk="0">
              <a:buNone/>
              <a:defRPr lang="zh-CN">
                <a:solidFill>
                  <a:schemeClr val="tx1">
                    <a:tint val="75000"/>
                  </a:schemeClr>
                </a:solidFill>
              </a:defRPr>
            </a:lvl6pPr>
            <a:lvl7pPr marL="2743200" indent="0" algn="ctr" latinLnBrk="0">
              <a:buNone/>
              <a:defRPr lang="zh-CN">
                <a:solidFill>
                  <a:schemeClr val="tx1">
                    <a:tint val="75000"/>
                  </a:schemeClr>
                </a:solidFill>
              </a:defRPr>
            </a:lvl7pPr>
            <a:lvl8pPr marL="3200400" indent="0" algn="ctr" latinLnBrk="0">
              <a:buNone/>
              <a:defRPr lang="zh-CN">
                <a:solidFill>
                  <a:schemeClr val="tx1">
                    <a:tint val="75000"/>
                  </a:schemeClr>
                </a:solidFill>
              </a:defRPr>
            </a:lvl8pPr>
            <a:lvl9pPr marL="3657600" indent="0" algn="ctr" latinLnBrk="0">
              <a:buNone/>
              <a:defRPr lang="zh-CN">
                <a:solidFill>
                  <a:schemeClr val="tx1">
                    <a:tint val="75000"/>
                  </a:schemeClr>
                </a:solidFill>
              </a:defRPr>
            </a:lvl9pPr>
          </a:lstStyle>
          <a:p>
            <a:r>
              <a:rPr lang="zh-CN" altLang="en-US"/>
              <a:t>单击此处编辑母版副标题样式</a:t>
            </a:r>
            <a:endParaRPr lang="zh-CN" dirty="0"/>
          </a:p>
        </p:txBody>
      </p:sp>
      <p:sp>
        <p:nvSpPr>
          <p:cNvPr id="2" name="标题 1"/>
          <p:cNvSpPr>
            <a:spLocks noGrp="1"/>
          </p:cNvSpPr>
          <p:nvPr>
            <p:ph type="ctrTitle"/>
          </p:nvPr>
        </p:nvSpPr>
        <p:spPr>
          <a:xfrm>
            <a:off x="1522413" y="4843464"/>
            <a:ext cx="9144002" cy="947736"/>
          </a:xfrm>
        </p:spPr>
        <p:txBody>
          <a:bodyPr>
            <a:normAutofit/>
          </a:bodyPr>
          <a:lstStyle>
            <a:lvl1pPr algn="ctr" latinLnBrk="0">
              <a:lnSpc>
                <a:spcPct val="80000"/>
              </a:lnSpc>
              <a:defRPr lang="zh-CN" sz="6600">
                <a:solidFill>
                  <a:schemeClr val="tx1">
                    <a:lumMod val="75000"/>
                    <a:lumOff val="25000"/>
                  </a:schemeClr>
                </a:solidFill>
              </a:defRPr>
            </a:lvl1pPr>
          </a:lstStyle>
          <a:p>
            <a:r>
              <a:rPr lang="zh-CN" altLang="en-US"/>
              <a:t>单击此处编辑母版标题样式</a:t>
            </a:r>
            <a:endParaRPr lang="zh-CN" dirty="0"/>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dirty="0"/>
          </a:p>
        </p:txBody>
      </p:sp>
      <p:sp>
        <p:nvSpPr>
          <p:cNvPr id="3" name="内容占位符 2"/>
          <p:cNvSpPr>
            <a:spLocks noGrp="1"/>
          </p:cNvSpPr>
          <p:nvPr>
            <p:ph idx="1"/>
          </p:nvPr>
        </p:nvSpPr>
        <p:spPr/>
        <p:txBody>
          <a:bodyPr/>
          <a:lstStyle>
            <a:lvl5pPr latinLnBrk="0">
              <a:defRPr lang="zh-CN"/>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带图片的标题和内容">
    <p:spTree>
      <p:nvGrpSpPr>
        <p:cNvPr id="1" name=""/>
        <p:cNvGrpSpPr/>
        <p:nvPr/>
      </p:nvGrpSpPr>
      <p:grpSpPr>
        <a:xfrm>
          <a:off x="0" y="0"/>
          <a:ext cx="0" cy="0"/>
          <a:chOff x="0" y="0"/>
          <a:chExt cx="0" cy="0"/>
        </a:xfrm>
      </p:grpSpPr>
      <p:sp>
        <p:nvSpPr>
          <p:cNvPr id="7" name="圆角矩形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cxnSp>
        <p:nvCxnSpPr>
          <p:cNvPr id="8" name="直线连接线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直线连接线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a:xfrm>
            <a:off x="2995612" y="319088"/>
            <a:ext cx="7670802" cy="1143000"/>
          </a:xfrm>
        </p:spPr>
        <p:txBody>
          <a:bodyPr/>
          <a:lstStyle/>
          <a:p>
            <a:r>
              <a:rPr lang="zh-CN" altLang="en-US"/>
              <a:t>单击此处编辑母版标题样式</a:t>
            </a:r>
            <a:endParaRPr lang="zh-CN" dirty="0"/>
          </a:p>
        </p:txBody>
      </p:sp>
      <p:sp>
        <p:nvSpPr>
          <p:cNvPr id="3" name="内容占位符 2"/>
          <p:cNvSpPr>
            <a:spLocks noGrp="1"/>
          </p:cNvSpPr>
          <p:nvPr>
            <p:ph idx="1"/>
          </p:nvPr>
        </p:nvSpPr>
        <p:spPr>
          <a:xfrm>
            <a:off x="2995612" y="1643063"/>
            <a:ext cx="7670802" cy="4529137"/>
          </a:xfrm>
        </p:spPr>
        <p:txBody>
          <a:bodyPr/>
          <a:lstStyle>
            <a:lvl5pPr latinLnBrk="0">
              <a:defRPr lang="zh-CN"/>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
        <p:nvSpPr>
          <p:cNvPr id="12" name="矩形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p>
        </p:txBody>
      </p:sp>
      <p:sp>
        <p:nvSpPr>
          <p:cNvPr id="14" name="图片占位符 13"/>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latinLnBrk="0">
              <a:buNone/>
              <a:defRPr lang="zh-CN" sz="1600"/>
            </a:lvl1pPr>
          </a:lstStyle>
          <a:p>
            <a:r>
              <a:rPr lang="zh-CN" altLang="en-US"/>
              <a:t>单击图标添加图片</a:t>
            </a:r>
            <a:endParaRPr lang="zh-CN" dirty="0"/>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2413" y="1643064"/>
            <a:ext cx="9144002" cy="2928936"/>
          </a:xfrm>
        </p:spPr>
        <p:txBody>
          <a:bodyPr anchor="b">
            <a:normAutofit/>
          </a:bodyPr>
          <a:lstStyle>
            <a:lvl1pPr algn="ctr" latinLnBrk="0">
              <a:lnSpc>
                <a:spcPct val="80000"/>
              </a:lnSpc>
              <a:defRPr lang="zh-CN" sz="6600" b="0" cap="none" baseline="0">
                <a:solidFill>
                  <a:schemeClr val="tx1">
                    <a:lumMod val="75000"/>
                    <a:lumOff val="25000"/>
                  </a:schemeClr>
                </a:solidFill>
              </a:defRPr>
            </a:lvl1pPr>
          </a:lstStyle>
          <a:p>
            <a:r>
              <a:rPr lang="zh-CN" altLang="en-US"/>
              <a:t>单击此处编辑母版标题样式</a:t>
            </a:r>
            <a:endParaRPr lang="zh-CN" dirty="0"/>
          </a:p>
        </p:txBody>
      </p:sp>
      <p:sp>
        <p:nvSpPr>
          <p:cNvPr id="3" name="文本占位符 2"/>
          <p:cNvSpPr>
            <a:spLocks noGrp="1"/>
          </p:cNvSpPr>
          <p:nvPr>
            <p:ph type="body" idx="1"/>
          </p:nvPr>
        </p:nvSpPr>
        <p:spPr>
          <a:xfrm>
            <a:off x="1522413" y="4572000"/>
            <a:ext cx="9144000" cy="1066799"/>
          </a:xfrm>
        </p:spPr>
        <p:txBody>
          <a:bodyPr anchor="t">
            <a:normAutofit/>
          </a:bodyPr>
          <a:lstStyle>
            <a:lvl1pPr marL="0" indent="0" algn="ctr" latinLnBrk="0">
              <a:spcBef>
                <a:spcPts val="0"/>
              </a:spcBef>
              <a:buNone/>
              <a:defRPr lang="zh-CN" sz="2400">
                <a:solidFill>
                  <a:schemeClr val="tx1">
                    <a:lumMod val="90000"/>
                    <a:lumOff val="10000"/>
                  </a:schemeClr>
                </a:solidFill>
              </a:defRPr>
            </a:lvl1pPr>
            <a:lvl2pPr marL="457200" indent="0" latinLnBrk="0">
              <a:buNone/>
              <a:defRPr lang="zh-CN" sz="1800">
                <a:solidFill>
                  <a:schemeClr val="tx1">
                    <a:tint val="75000"/>
                  </a:schemeClr>
                </a:solidFill>
              </a:defRPr>
            </a:lvl2pPr>
            <a:lvl3pPr marL="914400" indent="0" latinLnBrk="0">
              <a:buNone/>
              <a:defRPr lang="zh-CN" sz="1600">
                <a:solidFill>
                  <a:schemeClr val="tx1">
                    <a:tint val="75000"/>
                  </a:schemeClr>
                </a:solidFill>
              </a:defRPr>
            </a:lvl3pPr>
            <a:lvl4pPr marL="1371600" indent="0" latinLnBrk="0">
              <a:buNone/>
              <a:defRPr lang="zh-CN" sz="1400">
                <a:solidFill>
                  <a:schemeClr val="tx1">
                    <a:tint val="75000"/>
                  </a:schemeClr>
                </a:solidFill>
              </a:defRPr>
            </a:lvl4pPr>
            <a:lvl5pPr marL="1828800" indent="0" latinLnBrk="0">
              <a:buNone/>
              <a:defRPr lang="zh-CN" sz="1400">
                <a:solidFill>
                  <a:schemeClr val="tx1">
                    <a:tint val="75000"/>
                  </a:schemeClr>
                </a:solidFill>
              </a:defRPr>
            </a:lvl5pPr>
            <a:lvl6pPr marL="2286000" indent="0" latinLnBrk="0">
              <a:buNone/>
              <a:defRPr lang="zh-CN" sz="1400">
                <a:solidFill>
                  <a:schemeClr val="tx1">
                    <a:tint val="75000"/>
                  </a:schemeClr>
                </a:solidFill>
              </a:defRPr>
            </a:lvl6pPr>
            <a:lvl7pPr marL="2743200" indent="0" latinLnBrk="0">
              <a:buNone/>
              <a:defRPr lang="zh-CN" sz="1400">
                <a:solidFill>
                  <a:schemeClr val="tx1">
                    <a:tint val="75000"/>
                  </a:schemeClr>
                </a:solidFill>
              </a:defRPr>
            </a:lvl7pPr>
            <a:lvl8pPr marL="3200400" indent="0" latinLnBrk="0">
              <a:buNone/>
              <a:defRPr lang="zh-CN" sz="1400">
                <a:solidFill>
                  <a:schemeClr val="tx1">
                    <a:tint val="75000"/>
                  </a:schemeClr>
                </a:solidFill>
              </a:defRPr>
            </a:lvl8pPr>
            <a:lvl9pPr marL="3657600" indent="0" latinLnBrk="0">
              <a:buNone/>
              <a:defRPr lang="zh-CN"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753D76A-AFCE-4D96-B917-CBEF96F7D1EB}" type="datetimeFigureOut">
              <a:t>2018/12/19</a:t>
            </a:fld>
            <a:endParaRPr lang="zh-CN"/>
          </a:p>
        </p:txBody>
      </p:sp>
      <p:sp>
        <p:nvSpPr>
          <p:cNvPr id="5" name="页脚占位符 4"/>
          <p:cNvSpPr>
            <a:spLocks noGrp="1"/>
          </p:cNvSpPr>
          <p:nvPr>
            <p:ph type="ftr" sz="quarter" idx="11"/>
          </p:nvPr>
        </p:nvSpPr>
        <p:spPr/>
        <p:txBody>
          <a:bodyPr/>
          <a:lstStyle/>
          <a:p>
            <a:endParaRPr lang="zh-CN"/>
          </a:p>
        </p:txBody>
      </p:sp>
      <p:sp>
        <p:nvSpPr>
          <p:cNvPr id="6" name="幻灯片编号占位符 5"/>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522414" y="319088"/>
            <a:ext cx="9144000" cy="1143000"/>
          </a:xfrm>
        </p:spPr>
        <p:txBody>
          <a:bodyPr/>
          <a:lstStyle/>
          <a:p>
            <a:r>
              <a:rPr lang="zh-CN" altLang="en-US"/>
              <a:t>单击此处编辑母版标题样式</a:t>
            </a:r>
            <a:endParaRPr lang="zh-CN" dirty="0"/>
          </a:p>
        </p:txBody>
      </p:sp>
      <p:sp>
        <p:nvSpPr>
          <p:cNvPr id="3" name="内容占位符 2"/>
          <p:cNvSpPr>
            <a:spLocks noGrp="1"/>
          </p:cNvSpPr>
          <p:nvPr>
            <p:ph sz="half" idx="1"/>
          </p:nvPr>
        </p:nvSpPr>
        <p:spPr>
          <a:xfrm>
            <a:off x="1522412" y="1643063"/>
            <a:ext cx="4480560" cy="452913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dirty="0"/>
          </a:p>
        </p:txBody>
      </p:sp>
      <p:sp>
        <p:nvSpPr>
          <p:cNvPr id="4" name="内容占位符 3"/>
          <p:cNvSpPr>
            <a:spLocks noGrp="1"/>
          </p:cNvSpPr>
          <p:nvPr>
            <p:ph sz="half" idx="2"/>
          </p:nvPr>
        </p:nvSpPr>
        <p:spPr>
          <a:xfrm>
            <a:off x="6185854" y="1643063"/>
            <a:ext cx="4480560" cy="4529137"/>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日期占位符 4"/>
          <p:cNvSpPr>
            <a:spLocks noGrp="1"/>
          </p:cNvSpPr>
          <p:nvPr>
            <p:ph type="dt" sz="half" idx="10"/>
          </p:nvPr>
        </p:nvSpPr>
        <p:spPr/>
        <p:txBody>
          <a:bodyPr/>
          <a:lstStyle/>
          <a:p>
            <a:fld id="{A753D76A-AFCE-4D96-B917-CBEF96F7D1EB}" type="datetimeFigureOut">
              <a:t>2018/12/19</a:t>
            </a:fld>
            <a:endParaRPr lang="zh-CN"/>
          </a:p>
        </p:txBody>
      </p:sp>
      <p:sp>
        <p:nvSpPr>
          <p:cNvPr id="6" name="页脚占位符 5"/>
          <p:cNvSpPr>
            <a:spLocks noGrp="1"/>
          </p:cNvSpPr>
          <p:nvPr>
            <p:ph type="ftr" sz="quarter" idx="11"/>
          </p:nvPr>
        </p:nvSpPr>
        <p:spPr/>
        <p:txBody>
          <a:bodyPr/>
          <a:lstStyle/>
          <a:p>
            <a:endParaRPr lang="zh-CN"/>
          </a:p>
        </p:txBody>
      </p:sp>
      <p:sp>
        <p:nvSpPr>
          <p:cNvPr id="7" name="幻灯片编号占位符 6"/>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522414" y="319088"/>
            <a:ext cx="9144000" cy="1143000"/>
          </a:xfrm>
        </p:spPr>
        <p:txBody>
          <a:bodyPr/>
          <a:lstStyle>
            <a:lvl1pPr latinLnBrk="0">
              <a:defRPr lang="zh-CN"/>
            </a:lvl1pPr>
          </a:lstStyle>
          <a:p>
            <a:r>
              <a:rPr lang="zh-CN" altLang="en-US"/>
              <a:t>单击此处编辑母版标题样式</a:t>
            </a:r>
            <a:endParaRPr lang="zh-CN" dirty="0"/>
          </a:p>
        </p:txBody>
      </p:sp>
      <p:sp>
        <p:nvSpPr>
          <p:cNvPr id="3" name="文本占位符 2"/>
          <p:cNvSpPr>
            <a:spLocks noGrp="1"/>
          </p:cNvSpPr>
          <p:nvPr>
            <p:ph type="body" idx="1"/>
          </p:nvPr>
        </p:nvSpPr>
        <p:spPr>
          <a:xfrm>
            <a:off x="1522414" y="1624372"/>
            <a:ext cx="4480560" cy="737828"/>
          </a:xfrm>
        </p:spPr>
        <p:txBody>
          <a:bodyPr anchor="ctr"/>
          <a:lstStyle>
            <a:lvl1pPr marL="0" indent="0" latinLnBrk="0">
              <a:spcBef>
                <a:spcPts val="0"/>
              </a:spcBef>
              <a:buNone/>
              <a:defRPr lang="zh-CN" sz="2400" b="0">
                <a:solidFill>
                  <a:schemeClr val="tx1">
                    <a:lumMod val="75000"/>
                    <a:lumOff val="25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4" name="内容占位符 3"/>
          <p:cNvSpPr>
            <a:spLocks noGrp="1"/>
          </p:cNvSpPr>
          <p:nvPr>
            <p:ph sz="half" idx="2"/>
          </p:nvPr>
        </p:nvSpPr>
        <p:spPr>
          <a:xfrm>
            <a:off x="1522414" y="2438400"/>
            <a:ext cx="4480560" cy="373379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5" name="文本占位符 4"/>
          <p:cNvSpPr>
            <a:spLocks noGrp="1"/>
          </p:cNvSpPr>
          <p:nvPr>
            <p:ph type="body" sz="quarter" idx="3"/>
          </p:nvPr>
        </p:nvSpPr>
        <p:spPr>
          <a:xfrm>
            <a:off x="6185854" y="1624372"/>
            <a:ext cx="4480560" cy="737828"/>
          </a:xfrm>
        </p:spPr>
        <p:txBody>
          <a:bodyPr anchor="ctr"/>
          <a:lstStyle>
            <a:lvl1pPr marL="0" indent="0" latinLnBrk="0">
              <a:spcBef>
                <a:spcPts val="0"/>
              </a:spcBef>
              <a:buNone/>
              <a:defRPr lang="zh-CN" sz="2400" b="0">
                <a:solidFill>
                  <a:schemeClr val="tx1">
                    <a:lumMod val="75000"/>
                    <a:lumOff val="25000"/>
                  </a:schemeClr>
                </a:solidFill>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a:t>编辑母版文本样式</a:t>
            </a:r>
          </a:p>
        </p:txBody>
      </p:sp>
      <p:sp>
        <p:nvSpPr>
          <p:cNvPr id="6" name="内容占位符 5"/>
          <p:cNvSpPr>
            <a:spLocks noGrp="1"/>
          </p:cNvSpPr>
          <p:nvPr>
            <p:ph sz="quarter" idx="4"/>
          </p:nvPr>
        </p:nvSpPr>
        <p:spPr>
          <a:xfrm>
            <a:off x="6185854" y="2438400"/>
            <a:ext cx="4480560" cy="3733799"/>
          </a:xfrm>
        </p:spPr>
        <p:txBody>
          <a:bodyPr>
            <a:normAutofit/>
          </a:bodyPr>
          <a:lstStyle>
            <a:lvl1pPr latinLnBrk="0">
              <a:defRPr lang="zh-CN" sz="2000"/>
            </a:lvl1pPr>
            <a:lvl2pPr latinLnBrk="0">
              <a:defRPr lang="zh-CN" sz="1800"/>
            </a:lvl2pPr>
            <a:lvl3pPr latinLnBrk="0">
              <a:defRPr lang="zh-CN" sz="1600"/>
            </a:lvl3pPr>
            <a:lvl4pPr latinLnBrk="0">
              <a:defRPr lang="zh-CN" sz="1400"/>
            </a:lvl4pPr>
            <a:lvl5pPr latinLnBrk="0">
              <a:defRPr lang="zh-CN" sz="1400"/>
            </a:lvl5pPr>
            <a:lvl6pPr latinLnBrk="0">
              <a:defRPr lang="zh-CN" sz="1400"/>
            </a:lvl6pPr>
            <a:lvl7pPr latinLnBrk="0">
              <a:defRPr lang="zh-CN" sz="1400"/>
            </a:lvl7pPr>
            <a:lvl8pPr latinLnBrk="0">
              <a:defRPr lang="zh-CN" sz="1400"/>
            </a:lvl8pPr>
            <a:lvl9pPr latinLnBrk="0">
              <a:defRPr lang="zh-CN"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7" name="日期占位符 6"/>
          <p:cNvSpPr>
            <a:spLocks noGrp="1"/>
          </p:cNvSpPr>
          <p:nvPr>
            <p:ph type="dt" sz="half" idx="10"/>
          </p:nvPr>
        </p:nvSpPr>
        <p:spPr/>
        <p:txBody>
          <a:bodyPr/>
          <a:lstStyle/>
          <a:p>
            <a:fld id="{A753D76A-AFCE-4D96-B917-CBEF96F7D1EB}" type="datetimeFigureOut">
              <a:t>2018/12/19</a:t>
            </a:fld>
            <a:endParaRPr lang="zh-CN"/>
          </a:p>
        </p:txBody>
      </p:sp>
      <p:sp>
        <p:nvSpPr>
          <p:cNvPr id="8" name="页脚占位符 7"/>
          <p:cNvSpPr>
            <a:spLocks noGrp="1"/>
          </p:cNvSpPr>
          <p:nvPr>
            <p:ph type="ftr" sz="quarter" idx="11"/>
          </p:nvPr>
        </p:nvSpPr>
        <p:spPr/>
        <p:txBody>
          <a:bodyPr/>
          <a:lstStyle/>
          <a:p>
            <a:endParaRPr lang="zh-CN"/>
          </a:p>
        </p:txBody>
      </p:sp>
      <p:sp>
        <p:nvSpPr>
          <p:cNvPr id="9" name="幻灯片编号占位符 8"/>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日期占位符 2"/>
          <p:cNvSpPr>
            <a:spLocks noGrp="1"/>
          </p:cNvSpPr>
          <p:nvPr>
            <p:ph type="dt" sz="half" idx="10"/>
          </p:nvPr>
        </p:nvSpPr>
        <p:spPr/>
        <p:txBody>
          <a:bodyPr/>
          <a:lstStyle/>
          <a:p>
            <a:fld id="{A753D76A-AFCE-4D96-B917-CBEF96F7D1EB}" type="datetimeFigureOut">
              <a:t>2018/12/19</a:t>
            </a:fld>
            <a:endParaRPr lang="zh-CN"/>
          </a:p>
        </p:txBody>
      </p:sp>
      <p:sp>
        <p:nvSpPr>
          <p:cNvPr id="4" name="页脚占位符 3"/>
          <p:cNvSpPr>
            <a:spLocks noGrp="1"/>
          </p:cNvSpPr>
          <p:nvPr>
            <p:ph type="ftr" sz="quarter" idx="11"/>
          </p:nvPr>
        </p:nvSpPr>
        <p:spPr/>
        <p:txBody>
          <a:bodyPr/>
          <a:lstStyle/>
          <a:p>
            <a:endParaRPr lang="zh-CN"/>
          </a:p>
        </p:txBody>
      </p:sp>
      <p:sp>
        <p:nvSpPr>
          <p:cNvPr id="5" name="幻灯片编号占位符 4"/>
          <p:cNvSpPr>
            <a:spLocks noGrp="1"/>
          </p:cNvSpPr>
          <p:nvPr>
            <p:ph type="sldNum" sz="quarter" idx="12"/>
          </p:nvPr>
        </p:nvSpPr>
        <p:spPr/>
        <p:txBody>
          <a:bodyPr/>
          <a:lstStyle/>
          <a:p>
            <a:fld id="{F25A965E-3C11-4F28-82DC-E30D63FAC43C}" type="slidenum">
              <a:t>‹#›</a:t>
            </a:fld>
            <a:endParaRPr lang="zh-CN"/>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atin typeface="Microsoft YaHei" panose="020B0503020204020204" pitchFamily="34" charset="-122"/>
              <a:ea typeface="Microsoft YaHei" panose="020B0503020204020204" pitchFamily="34" charset="-122"/>
            </a:endParaRPr>
          </a:p>
        </p:txBody>
      </p:sp>
      <p:cxnSp>
        <p:nvCxnSpPr>
          <p:cNvPr id="8" name="直线连接线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直线连接线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标题占位符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zh-CN" dirty="0"/>
              <a:t>单击此处编辑母版标题样式</a:t>
            </a:r>
          </a:p>
        </p:txBody>
      </p:sp>
      <p:sp>
        <p:nvSpPr>
          <p:cNvPr id="3" name="文本占位符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4" name="日期占位符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latinLnBrk="0">
              <a:defRPr lang="zh-CN" sz="800">
                <a:solidFill>
                  <a:schemeClr val="tx1"/>
                </a:solidFill>
                <a:latin typeface="Microsoft YaHei" panose="020B0503020204020204" pitchFamily="34" charset="-122"/>
                <a:ea typeface="Microsoft YaHei" panose="020B0503020204020204" pitchFamily="34" charset="-122"/>
              </a:defRPr>
            </a:lvl1pPr>
          </a:lstStyle>
          <a:p>
            <a:fld id="{A753D76A-AFCE-4D96-B917-CBEF96F7D1EB}" type="datetimeFigureOut">
              <a:rPr lang="en-US" altLang="zh-CN" smtClean="0"/>
              <a:pPr/>
              <a:t>12/19/2018</a:t>
            </a:fld>
            <a:endParaRPr lang="zh-CN" altLang="en-US"/>
          </a:p>
        </p:txBody>
      </p:sp>
      <p:sp>
        <p:nvSpPr>
          <p:cNvPr id="5" name="页脚占位符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latinLnBrk="0">
              <a:defRPr lang="zh-CN" sz="800">
                <a:solidFill>
                  <a:schemeClr val="tx1"/>
                </a:solidFill>
                <a:latin typeface="Microsoft YaHei" panose="020B0503020204020204" pitchFamily="34" charset="-122"/>
                <a:ea typeface="Microsoft YaHe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latinLnBrk="0">
              <a:defRPr lang="zh-CN" sz="800">
                <a:solidFill>
                  <a:schemeClr val="tx1"/>
                </a:solidFill>
                <a:latin typeface="Microsoft YaHei" panose="020B0503020204020204" pitchFamily="34" charset="-122"/>
                <a:ea typeface="Microsoft YaHei" panose="020B0503020204020204" pitchFamily="34" charset="-122"/>
              </a:defRPr>
            </a:lvl1pPr>
          </a:lstStyle>
          <a:p>
            <a:fld id="{F25A965E-3C11-4F28-82DC-E30D63FAC43C}" type="slidenum">
              <a:rPr lang="en-US" altLang="zh-CN" smtClean="0"/>
              <a:pPr/>
              <a:t>‹#›</a:t>
            </a:fld>
            <a:endParaRPr lang="en-US" altLang="zh-CN"/>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lang="zh-CN" sz="3600" kern="1200">
          <a:solidFill>
            <a:schemeClr val="tx1">
              <a:lumMod val="75000"/>
              <a:lumOff val="25000"/>
            </a:schemeClr>
          </a:solidFill>
          <a:latin typeface="Microsoft YaHei" panose="020B0503020204020204" pitchFamily="34" charset="-122"/>
          <a:ea typeface="Microsoft YaHei"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lang="zh-CN" sz="2000" kern="1200">
          <a:solidFill>
            <a:schemeClr val="tx1"/>
          </a:solidFill>
          <a:latin typeface="Microsoft YaHei" panose="020B0503020204020204" pitchFamily="34" charset="-122"/>
          <a:ea typeface="Microsoft YaHei" panose="020B0503020204020204" pitchFamily="34" charset="-122"/>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lang="zh-CN" sz="1800" kern="1200">
          <a:solidFill>
            <a:schemeClr val="tx1"/>
          </a:solidFill>
          <a:latin typeface="Microsoft YaHei" panose="020B0503020204020204" pitchFamily="34" charset="-122"/>
          <a:ea typeface="Microsoft YaHei" panose="020B0503020204020204" pitchFamily="34" charset="-122"/>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lang="zh-CN" sz="1600" kern="1200">
          <a:solidFill>
            <a:schemeClr val="tx1"/>
          </a:solidFill>
          <a:latin typeface="Microsoft YaHei" panose="020B0503020204020204" pitchFamily="34" charset="-122"/>
          <a:ea typeface="Microsoft YaHei" panose="020B0503020204020204" pitchFamily="34" charset="-122"/>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lang="zh-CN" sz="1400" kern="1200">
          <a:solidFill>
            <a:schemeClr val="tx1"/>
          </a:solidFill>
          <a:latin typeface="Microsoft YaHei" panose="020B0503020204020204" pitchFamily="34" charset="-122"/>
          <a:ea typeface="Microsoft YaHei" panose="020B0503020204020204" pitchFamily="34" charset="-122"/>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lang="zh-CN" sz="1400" kern="1200">
          <a:solidFill>
            <a:schemeClr val="tx1"/>
          </a:solidFill>
          <a:latin typeface="Microsoft YaHei" panose="020B0503020204020204" pitchFamily="34" charset="-122"/>
          <a:ea typeface="Microsoft YaHei" panose="020B0503020204020204" pitchFamily="34" charset="-122"/>
          <a:cs typeface="+mn-cs"/>
        </a:defRPr>
      </a:lvl5pPr>
      <a:lvl6pPr marL="1874520" indent="-228600" algn="l" defTabSz="914400" rtl="0" eaLnBrk="1" latinLnBrk="0" hangingPunct="1">
        <a:lnSpc>
          <a:spcPct val="90000"/>
        </a:lnSpc>
        <a:spcBef>
          <a:spcPts val="800"/>
        </a:spcBef>
        <a:buFont typeface="Arial" pitchFamily="34" charset="0"/>
        <a:buChar char="•"/>
        <a:defRPr lang="zh-CN"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lang="zh-CN"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lang="zh-CN"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lang="zh-CN" sz="14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zh-CN" altLang="en-US" dirty="0"/>
              <a:t>不成对的相片转化为漫画对抗模型</a:t>
            </a:r>
            <a:endParaRPr lang="zh-CN" dirty="0"/>
          </a:p>
        </p:txBody>
      </p:sp>
      <p:sp>
        <p:nvSpPr>
          <p:cNvPr id="6" name="标题 5"/>
          <p:cNvSpPr>
            <a:spLocks noGrp="1"/>
          </p:cNvSpPr>
          <p:nvPr>
            <p:ph type="ctrTitle"/>
          </p:nvPr>
        </p:nvSpPr>
        <p:spPr/>
        <p:txBody>
          <a:bodyPr>
            <a:normAutofit/>
          </a:bodyPr>
          <a:lstStyle/>
          <a:p>
            <a:r>
              <a:rPr lang="en-US" altLang="zh-CN" dirty="0" err="1"/>
              <a:t>CariGAN</a:t>
            </a:r>
            <a:r>
              <a:rPr lang="zh-CN" altLang="en-US" dirty="0"/>
              <a:t>读书报告</a:t>
            </a:r>
            <a:endParaRPr lang="zh-CN" dirty="0"/>
          </a:p>
        </p:txBody>
      </p:sp>
      <p:pic>
        <p:nvPicPr>
          <p:cNvPr id="11" name="图片占位符 10">
            <a:extLst>
              <a:ext uri="{FF2B5EF4-FFF2-40B4-BE49-F238E27FC236}">
                <a16:creationId xmlns:a16="http://schemas.microsoft.com/office/drawing/2014/main" id="{FA08FBC4-65F8-4CEA-BE01-8CADCE83CC7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285" r="10285"/>
          <a:stretch>
            <a:fillRect/>
          </a:stretch>
        </p:blipFill>
        <p:spPr/>
      </p:pic>
      <p:pic>
        <p:nvPicPr>
          <p:cNvPr id="14" name="图片占位符 13">
            <a:extLst>
              <a:ext uri="{FF2B5EF4-FFF2-40B4-BE49-F238E27FC236}">
                <a16:creationId xmlns:a16="http://schemas.microsoft.com/office/drawing/2014/main" id="{5FED6AD7-E909-44F4-8BA3-DB337238BF3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0896" r="10896"/>
          <a:stretch>
            <a:fillRect/>
          </a:stretch>
        </p:blipFill>
        <p:spPr/>
      </p:pic>
      <p:pic>
        <p:nvPicPr>
          <p:cNvPr id="17" name="图片占位符 16">
            <a:extLst>
              <a:ext uri="{FF2B5EF4-FFF2-40B4-BE49-F238E27FC236}">
                <a16:creationId xmlns:a16="http://schemas.microsoft.com/office/drawing/2014/main" id="{A1480F28-13C8-491B-AD29-F8CF179005CE}"/>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0488" r="10488"/>
          <a:stretch>
            <a:fillRect/>
          </a:stretch>
        </p:blipFill>
        <p:spPr/>
      </p:pic>
    </p:spTree>
    <p:extLst>
      <p:ext uri="{BB962C8B-B14F-4D97-AF65-F5344CB8AC3E}">
        <p14:creationId xmlns:p14="http://schemas.microsoft.com/office/powerpoint/2010/main" val="3073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讨论</a:t>
            </a:r>
            <a:r>
              <a:rPr lang="en-US" altLang="zh-CN" dirty="0"/>
              <a:t>2</a:t>
            </a:r>
            <a:endParaRPr lang="zh-CN" dirty="0"/>
          </a:p>
        </p:txBody>
      </p:sp>
      <mc:AlternateContent xmlns:mc="http://schemas.openxmlformats.org/markup-compatibility/2006">
        <mc:Choice xmlns:a14="http://schemas.microsoft.com/office/drawing/2010/main" Requires="a14">
          <p:sp>
            <p:nvSpPr>
              <p:cNvPr id="2" name="内容占位符 1"/>
              <p:cNvSpPr>
                <a:spLocks noGrp="1"/>
              </p:cNvSpPr>
              <p:nvPr>
                <p:ph sz="half" idx="1"/>
              </p:nvPr>
            </p:nvSpPr>
            <p:spPr/>
            <p:txBody>
              <a:bodyPr/>
              <a:lstStyle/>
              <a:p>
                <a:r>
                  <a:rPr lang="zh-CN" altLang="en-US" dirty="0"/>
                  <a:t>创造中间数据集</a:t>
                </a:r>
                <a:r>
                  <a:rPr lang="en-US" altLang="zh-CN" dirty="0"/>
                  <a:t>Y’</a:t>
                </a:r>
                <a:r>
                  <a:rPr lang="zh-CN" altLang="en-US" dirty="0"/>
                  <a:t>的重要性</a:t>
                </a:r>
                <a:endParaRPr lang="en-US" altLang="zh-CN" dirty="0"/>
              </a:p>
              <a:p>
                <a:r>
                  <a:rPr lang="zh-CN" altLang="zh-CN" dirty="0"/>
                  <a:t>建立中间数据集对</a:t>
                </a:r>
                <a:r>
                  <a:rPr lang="en-US" altLang="zh-CN" dirty="0" err="1"/>
                  <a:t>CariStyGAN</a:t>
                </a:r>
                <a:r>
                  <a:rPr lang="zh-CN" altLang="zh-CN" dirty="0"/>
                  <a:t>的成功起到了重要作用，它联系了图片集</a:t>
                </a:r>
                <a:r>
                  <a:rPr lang="en-US" altLang="zh-CN" dirty="0"/>
                  <a:t>X</a:t>
                </a:r>
                <a:r>
                  <a:rPr lang="zh-CN" altLang="zh-CN" dirty="0"/>
                  <a:t>和漫画集之间的几何差异，让</a:t>
                </a:r>
                <a:r>
                  <a:rPr lang="en-US" altLang="zh-CN" dirty="0"/>
                  <a:t>GAN</a:t>
                </a:r>
                <a:r>
                  <a:rPr lang="zh-CN" altLang="zh-CN" dirty="0"/>
                  <a:t>能够集中与风格的转变。为了理解</a:t>
                </a:r>
                <a14:m>
                  <m:oMath xmlns:m="http://schemas.openxmlformats.org/officeDocument/2006/math">
                    <m:sSup>
                      <m:sSupPr>
                        <m:ctrlPr>
                          <a:rPr lang="zh-CN" altLang="zh-CN" i="1"/>
                        </m:ctrlPr>
                      </m:sSupPr>
                      <m:e>
                        <m:r>
                          <m:rPr>
                            <m:sty m:val="p"/>
                          </m:rPr>
                          <a:rPr lang="en-US" altLang="zh-CN"/>
                          <m:t>Y</m:t>
                        </m:r>
                      </m:e>
                      <m:sup>
                        <m:r>
                          <a:rPr lang="en-US" altLang="zh-CN" i="1"/>
                          <m:t>′</m:t>
                        </m:r>
                      </m:sup>
                    </m:sSup>
                  </m:oMath>
                </a14:m>
                <a:r>
                  <a:rPr lang="zh-CN" altLang="zh-CN" dirty="0"/>
                  <a:t>的作用，作者直接用</a:t>
                </a:r>
                <a:r>
                  <a:rPr lang="en-US" altLang="zh-CN" dirty="0"/>
                  <a:t>Y</a:t>
                </a:r>
                <a:r>
                  <a:rPr lang="zh-CN" altLang="zh-CN" dirty="0"/>
                  <a:t>训练了</a:t>
                </a:r>
                <a:r>
                  <a:rPr lang="en-US" altLang="zh-CN" dirty="0" err="1"/>
                  <a:t>CariStyGAN</a:t>
                </a:r>
                <a:r>
                  <a:rPr lang="zh-CN" altLang="zh-CN" dirty="0"/>
                  <a:t>，发现一些因素会混乱脸部结构如图</a:t>
                </a:r>
                <a:r>
                  <a:rPr lang="en-US" altLang="zh-CN" dirty="0"/>
                  <a:t>11</a:t>
                </a:r>
                <a:r>
                  <a:rPr lang="zh-CN" altLang="zh-CN" dirty="0"/>
                  <a:t>所示。一个可能的原因是网络企图同时学习两个混合的映射</a:t>
                </a:r>
                <a:r>
                  <a:rPr lang="en-US" altLang="zh-CN" dirty="0"/>
                  <a:t>(</a:t>
                </a:r>
                <a:r>
                  <a:rPr lang="zh-CN" altLang="zh-CN" dirty="0"/>
                  <a:t>几何结构和风格</a:t>
                </a:r>
                <a:r>
                  <a:rPr lang="en-US" altLang="zh-CN" dirty="0"/>
                  <a:t>)</a:t>
                </a:r>
                <a:r>
                  <a:rPr lang="zh-CN" altLang="zh-CN" dirty="0"/>
                  <a:t>。</a:t>
                </a:r>
              </a:p>
              <a:p>
                <a:endParaRPr lang="en-US" altLang="zh-CN" dirty="0"/>
              </a:p>
            </p:txBody>
          </p:sp>
        </mc:Choice>
        <mc:Fallback>
          <p:sp>
            <p:nvSpPr>
              <p:cNvPr id="2" name="内容占位符 1"/>
              <p:cNvSpPr>
                <a:spLocks noGrp="1" noRot="1" noChangeAspect="1" noMove="1" noResize="1" noEditPoints="1" noAdjustHandles="1" noChangeArrowheads="1" noChangeShapeType="1" noTextEdit="1"/>
              </p:cNvSpPr>
              <p:nvPr>
                <p:ph sz="half" idx="1"/>
              </p:nvPr>
            </p:nvSpPr>
            <p:spPr>
              <a:blipFill>
                <a:blip r:embed="rId2"/>
                <a:stretch>
                  <a:fillRect l="-136" t="-1480" r="-272"/>
                </a:stretch>
              </a:blipFill>
            </p:spPr>
            <p:txBody>
              <a:bodyPr/>
              <a:lstStyle/>
              <a:p>
                <a:r>
                  <a:rPr lang="zh-CN" altLang="en-US">
                    <a:noFill/>
                  </a:rPr>
                  <a:t> </a:t>
                </a:r>
              </a:p>
            </p:txBody>
          </p:sp>
        </mc:Fallback>
      </mc:AlternateContent>
      <p:pic>
        <p:nvPicPr>
          <p:cNvPr id="8" name="图片 7" descr="C:\Users\wda\AppData\Local\Temp\1544449703(1).png">
            <a:extLst>
              <a:ext uri="{FF2B5EF4-FFF2-40B4-BE49-F238E27FC236}">
                <a16:creationId xmlns:a16="http://schemas.microsoft.com/office/drawing/2014/main" id="{E3C0AD70-D83F-4226-99E1-5C61588A2E2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26460" y="1485844"/>
            <a:ext cx="4248472" cy="4529137"/>
          </a:xfrm>
          <a:prstGeom prst="rect">
            <a:avLst/>
          </a:prstGeom>
          <a:noFill/>
          <a:ln>
            <a:noFill/>
          </a:ln>
        </p:spPr>
      </p:pic>
    </p:spTree>
    <p:extLst>
      <p:ext uri="{BB962C8B-B14F-4D97-AF65-F5344CB8AC3E}">
        <p14:creationId xmlns:p14="http://schemas.microsoft.com/office/powerpoint/2010/main" val="156681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a:t>
            </a:r>
            <a:r>
              <a:rPr lang="en-US" altLang="zh-CN" dirty="0" err="1"/>
              <a:t>CariGAN</a:t>
            </a:r>
            <a:r>
              <a:rPr lang="zh-CN" altLang="en-US" dirty="0"/>
              <a:t>进行控制</a:t>
            </a:r>
            <a:endParaRPr lang="zh-CN"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1.</a:t>
                </a:r>
                <a:r>
                  <a:rPr lang="zh-CN" altLang="en-US" dirty="0"/>
                  <a:t>可通过设置</a:t>
                </a:r>
                <a14:m>
                  <m:oMath xmlns:m="http://schemas.openxmlformats.org/officeDocument/2006/math">
                    <m:r>
                      <a:rPr lang="en-US" altLang="zh-CN" b="0" i="1" smtClean="0">
                        <a:latin typeface="Cambria Math" panose="02040503050406030204" pitchFamily="18" charset="0"/>
                      </a:rPr>
                      <m:t>𝛼</m:t>
                    </m:r>
                    <m:r>
                      <a:rPr lang="zh-CN" altLang="en-US" i="1">
                        <a:latin typeface="Cambria Math" panose="02040503050406030204" pitchFamily="18" charset="0"/>
                      </a:rPr>
                      <m:t>值</m:t>
                    </m:r>
                  </m:oMath>
                </a14:m>
                <a:r>
                  <a:rPr lang="zh-CN" altLang="en-US" dirty="0"/>
                  <a:t>来控制漫画中人脸轮廓的夸张程度。</a:t>
                </a:r>
                <a:r>
                  <a:rPr lang="zh-CN" altLang="zh-CN" dirty="0"/>
                  <a:t>取值范围</a:t>
                </a:r>
                <a:r>
                  <a:rPr lang="en-US" altLang="zh-CN" dirty="0"/>
                  <a:t>[0.0,2.0] </a:t>
                </a:r>
                <a:r>
                  <a:rPr lang="zh-CN" altLang="en-US" dirty="0"/>
                  <a:t>。</a:t>
                </a:r>
                <a:endParaRPr lang="en-US" altLang="zh-CN" dirty="0"/>
              </a:p>
              <a:p>
                <a:r>
                  <a:rPr lang="zh-CN" altLang="en-US" dirty="0"/>
                  <a:t>图</a:t>
                </a:r>
                <a:r>
                  <a:rPr lang="en-US" altLang="zh-CN" dirty="0"/>
                  <a:t>13</a:t>
                </a:r>
                <a:r>
                  <a:rPr lang="zh-CN" altLang="en-US" dirty="0"/>
                  <a:t>：不用</a:t>
                </a:r>
                <a14:m>
                  <m:oMath xmlns:m="http://schemas.openxmlformats.org/officeDocument/2006/math">
                    <m:r>
                      <a:rPr lang="en-US" altLang="zh-CN" i="1">
                        <a:latin typeface="Cambria Math" panose="02040503050406030204" pitchFamily="18" charset="0"/>
                      </a:rPr>
                      <m:t>𝛼</m:t>
                    </m:r>
                  </m:oMath>
                </a14:m>
                <a:r>
                  <a:rPr lang="zh-CN" altLang="en-US" dirty="0"/>
                  <a:t>值的转化效果</a:t>
                </a:r>
                <a:endParaRPr lang="en-US" altLang="zh-CN" dirty="0"/>
              </a:p>
              <a:p>
                <a:endParaRPr lang="en-US" altLang="zh-CN" dirty="0"/>
              </a:p>
              <a:p>
                <a:r>
                  <a:rPr lang="en-US" altLang="zh-CN" dirty="0"/>
                  <a:t>2.</a:t>
                </a:r>
                <a:r>
                  <a:rPr lang="zh-CN" altLang="en-US" dirty="0"/>
                  <a:t>通过设定训练数据的漫画</a:t>
                </a:r>
                <a:endParaRPr lang="en-US" altLang="zh-CN" dirty="0"/>
              </a:p>
              <a:p>
                <a:pPr marL="45720" indent="0">
                  <a:buNone/>
                </a:pPr>
                <a:r>
                  <a:rPr lang="zh-CN" altLang="en-US" dirty="0"/>
                  <a:t>风格来控制生成的图片风格。</a:t>
                </a:r>
                <a:endParaRPr lang="en-US" alt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9" t="-1480"/>
                </a:stretch>
              </a:blipFill>
            </p:spPr>
            <p:txBody>
              <a:bodyPr/>
              <a:lstStyle/>
              <a:p>
                <a:r>
                  <a:rPr lang="zh-CN" altLang="en-US">
                    <a:noFill/>
                  </a:rPr>
                  <a:t> </a:t>
                </a:r>
              </a:p>
            </p:txBody>
          </p:sp>
        </mc:Fallback>
      </mc:AlternateContent>
      <p:pic>
        <p:nvPicPr>
          <p:cNvPr id="5" name="图片 4" descr="C:\Users\wda\AppData\Local\Temp\1544451602(1).png">
            <a:extLst>
              <a:ext uri="{FF2B5EF4-FFF2-40B4-BE49-F238E27FC236}">
                <a16:creationId xmlns:a16="http://schemas.microsoft.com/office/drawing/2014/main" id="{840573E4-0C7C-46E3-B856-BED85F795F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2444" y="2132856"/>
            <a:ext cx="4488815" cy="3816985"/>
          </a:xfrm>
          <a:prstGeom prst="rect">
            <a:avLst/>
          </a:prstGeom>
          <a:noFill/>
          <a:ln>
            <a:noFill/>
          </a:ln>
        </p:spPr>
      </p:pic>
    </p:spTree>
    <p:extLst>
      <p:ext uri="{BB962C8B-B14F-4D97-AF65-F5344CB8AC3E}">
        <p14:creationId xmlns:p14="http://schemas.microsoft.com/office/powerpoint/2010/main" val="34040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wda\AppData\Local\Temp\1544451939(1).png">
            <a:extLst>
              <a:ext uri="{FF2B5EF4-FFF2-40B4-BE49-F238E27FC236}">
                <a16:creationId xmlns:a16="http://schemas.microsoft.com/office/drawing/2014/main" id="{456DCE5C-5E1C-4AED-9556-963661E3A0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26260" y="128665"/>
            <a:ext cx="6336704" cy="6600670"/>
          </a:xfrm>
          <a:prstGeom prst="rect">
            <a:avLst/>
          </a:prstGeom>
          <a:noFill/>
          <a:ln>
            <a:noFill/>
          </a:ln>
        </p:spPr>
      </p:pic>
      <p:sp>
        <p:nvSpPr>
          <p:cNvPr id="5" name="文本框 4">
            <a:extLst>
              <a:ext uri="{FF2B5EF4-FFF2-40B4-BE49-F238E27FC236}">
                <a16:creationId xmlns:a16="http://schemas.microsoft.com/office/drawing/2014/main" id="{F95E1CBE-1835-404E-A6AD-777907D3C407}"/>
              </a:ext>
            </a:extLst>
          </p:cNvPr>
          <p:cNvSpPr txBox="1"/>
          <p:nvPr/>
        </p:nvSpPr>
        <p:spPr>
          <a:xfrm>
            <a:off x="1341884" y="2924944"/>
            <a:ext cx="3528392" cy="923330"/>
          </a:xfrm>
          <a:prstGeom prst="rect">
            <a:avLst/>
          </a:prstGeom>
          <a:noFill/>
        </p:spPr>
        <p:txBody>
          <a:bodyPr wrap="square" rtlCol="0">
            <a:spAutoFit/>
          </a:bodyPr>
          <a:lstStyle/>
          <a:p>
            <a:r>
              <a:rPr lang="zh-CN" altLang="en-US" dirty="0"/>
              <a:t>使用四种独立风格和两种相似风格的漫画数据集作为训练数据的结果。</a:t>
            </a:r>
          </a:p>
        </p:txBody>
      </p:sp>
    </p:spTree>
    <p:extLst>
      <p:ext uri="{BB962C8B-B14F-4D97-AF65-F5344CB8AC3E}">
        <p14:creationId xmlns:p14="http://schemas.microsoft.com/office/powerpoint/2010/main" val="313152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与基于</a:t>
            </a:r>
            <a:r>
              <a:rPr lang="en-US" altLang="zh-CN" dirty="0"/>
              <a:t>graphics</a:t>
            </a:r>
            <a:r>
              <a:rPr lang="zh-CN" altLang="en-US" dirty="0"/>
              <a:t>的算法效果比较</a:t>
            </a:r>
            <a:endParaRPr lang="zh-CN" dirty="0"/>
          </a:p>
        </p:txBody>
      </p:sp>
      <p:sp>
        <p:nvSpPr>
          <p:cNvPr id="4" name="内容占位符 3"/>
          <p:cNvSpPr>
            <a:spLocks noGrp="1"/>
          </p:cNvSpPr>
          <p:nvPr>
            <p:ph sz="half" idx="2"/>
          </p:nvPr>
        </p:nvSpPr>
        <p:spPr/>
        <p:txBody>
          <a:bodyPr/>
          <a:lstStyle/>
          <a:p>
            <a:r>
              <a:rPr lang="zh-CN" altLang="zh-CN" dirty="0"/>
              <a:t>作者将其方法与四种典型的基于图的方法进行了效果上的对比，如图</a:t>
            </a:r>
            <a:r>
              <a:rPr lang="en-US" altLang="zh-CN" dirty="0"/>
              <a:t>15</a:t>
            </a:r>
            <a:r>
              <a:rPr lang="zh-CN" altLang="zh-CN" dirty="0"/>
              <a:t>所示。显示这些方法在外表风格上效果一般，只能生成简单的风格比如卡通画，而本</a:t>
            </a:r>
            <a:r>
              <a:rPr lang="en-US" altLang="zh-CN" dirty="0" err="1"/>
              <a:t>CariGAN</a:t>
            </a:r>
            <a:r>
              <a:rPr lang="zh-CN" altLang="zh-CN" dirty="0"/>
              <a:t>可以学习生成上千种手绘风格。在几何变形方面，一些方法需要的人工部分较多，难以实际操作，有一些虽然是自动生成，但是在手绘领域难以完全表述清楚所有的几何变换规则，对比来说，通过自学习的方法更加可行。</a:t>
            </a:r>
          </a:p>
          <a:p>
            <a:endParaRPr lang="zh-CN" dirty="0"/>
          </a:p>
        </p:txBody>
      </p:sp>
      <p:pic>
        <p:nvPicPr>
          <p:cNvPr id="7" name="内容占位符 6" descr="C:\Users\wda\AppData\Local\Temp\1544452309(1).png">
            <a:extLst>
              <a:ext uri="{FF2B5EF4-FFF2-40B4-BE49-F238E27FC236}">
                <a16:creationId xmlns:a16="http://schemas.microsoft.com/office/drawing/2014/main" id="{87F28A05-AB4C-4F84-B1EC-D88FB56CBE33}"/>
              </a:ext>
            </a:extLst>
          </p:cNvPr>
          <p:cNvPicPr>
            <a:picLocks noGrp="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1629916" y="1462088"/>
            <a:ext cx="9629004" cy="5076824"/>
          </a:xfrm>
          <a:prstGeom prst="rect">
            <a:avLst/>
          </a:prstGeom>
          <a:noFill/>
          <a:ln>
            <a:noFill/>
          </a:ln>
        </p:spPr>
      </p:pic>
    </p:spTree>
    <p:extLst>
      <p:ext uri="{BB962C8B-B14F-4D97-AF65-F5344CB8AC3E}">
        <p14:creationId xmlns:p14="http://schemas.microsoft.com/office/powerpoint/2010/main" val="49927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与基于深度学习的算法效果比较</a:t>
            </a:r>
            <a:endParaRPr lang="zh-CN" dirty="0"/>
          </a:p>
        </p:txBody>
      </p:sp>
      <p:sp>
        <p:nvSpPr>
          <p:cNvPr id="4" name="文本框 3">
            <a:extLst>
              <a:ext uri="{FF2B5EF4-FFF2-40B4-BE49-F238E27FC236}">
                <a16:creationId xmlns:a16="http://schemas.microsoft.com/office/drawing/2014/main" id="{9BCFD288-7290-4713-8860-F4F6EA2176C3}"/>
              </a:ext>
            </a:extLst>
          </p:cNvPr>
          <p:cNvSpPr txBox="1"/>
          <p:nvPr/>
        </p:nvSpPr>
        <p:spPr>
          <a:xfrm>
            <a:off x="1413892" y="1462088"/>
            <a:ext cx="9252519" cy="2308324"/>
          </a:xfrm>
          <a:prstGeom prst="rect">
            <a:avLst/>
          </a:prstGeom>
          <a:noFill/>
        </p:spPr>
        <p:txBody>
          <a:bodyPr wrap="square" rtlCol="0">
            <a:spAutoFit/>
          </a:bodyPr>
          <a:lstStyle/>
          <a:p>
            <a:r>
              <a:rPr lang="zh-CN" altLang="zh-CN" dirty="0"/>
              <a:t>图</a:t>
            </a:r>
            <a:r>
              <a:rPr lang="en-US" altLang="zh-CN" dirty="0"/>
              <a:t>16 </a:t>
            </a:r>
            <a:r>
              <a:rPr lang="zh-CN" altLang="zh-CN" dirty="0"/>
              <a:t>显示了</a:t>
            </a:r>
            <a:r>
              <a:rPr lang="en-US" altLang="zh-CN" dirty="0" err="1"/>
              <a:t>CariGAN</a:t>
            </a:r>
            <a:r>
              <a:rPr lang="zh-CN" altLang="zh-CN" dirty="0"/>
              <a:t>和现存的基于深度学习的方法效果比较。所有数据均从本论文的手绘图片数据集中随机取。可以看到的是，它们一定程度上可以转化成漫画，但是不能完成几何变换。</a:t>
            </a:r>
          </a:p>
          <a:p>
            <a:r>
              <a:rPr lang="zh-CN" altLang="zh-CN" dirty="0"/>
              <a:t>接着与三个图片与图片直接转化的网络，包括典型的</a:t>
            </a:r>
            <a:r>
              <a:rPr lang="en-US" altLang="zh-CN" dirty="0" err="1"/>
              <a:t>CycleGAN</a:t>
            </a:r>
            <a:r>
              <a:rPr lang="zh-CN" altLang="zh-CN" dirty="0"/>
              <a:t>和</a:t>
            </a:r>
            <a:r>
              <a:rPr lang="en-US" altLang="zh-CN" dirty="0"/>
              <a:t>UNIT</a:t>
            </a:r>
            <a:r>
              <a:rPr lang="zh-CN" altLang="zh-CN" dirty="0"/>
              <a:t>和</a:t>
            </a:r>
            <a:r>
              <a:rPr lang="en-US" altLang="zh-CN" dirty="0"/>
              <a:t>MUNIT</a:t>
            </a:r>
            <a:r>
              <a:rPr lang="zh-CN" altLang="zh-CN" dirty="0"/>
              <a:t>，用和本论文相同的数据集进行训练，虽然他们都能完成几何变换和图片风格的转化，</a:t>
            </a:r>
            <a:r>
              <a:rPr lang="en-US" altLang="zh-CN" dirty="0"/>
              <a:t>UNIT</a:t>
            </a:r>
            <a:r>
              <a:rPr lang="zh-CN" altLang="zh-CN" dirty="0"/>
              <a:t>和</a:t>
            </a:r>
            <a:r>
              <a:rPr lang="en-US" altLang="zh-CN" dirty="0"/>
              <a:t>MUNIT</a:t>
            </a:r>
            <a:r>
              <a:rPr lang="zh-CN" altLang="zh-CN" dirty="0"/>
              <a:t>无法保证面部结构，</a:t>
            </a:r>
            <a:r>
              <a:rPr lang="en-US" altLang="zh-CN" dirty="0" err="1"/>
              <a:t>CycleGAN</a:t>
            </a:r>
            <a:r>
              <a:rPr lang="zh-CN" altLang="zh-CN" dirty="0"/>
              <a:t>保证了面部结构但是漫画风格种类的夸张变换程度低。对比来看，</a:t>
            </a:r>
            <a:r>
              <a:rPr lang="en-US" altLang="zh-CN" dirty="0" err="1"/>
              <a:t>CariGAN</a:t>
            </a:r>
            <a:r>
              <a:rPr lang="zh-CN" altLang="zh-CN" dirty="0"/>
              <a:t>的表现更加好。</a:t>
            </a:r>
          </a:p>
          <a:p>
            <a:endParaRPr lang="zh-CN" altLang="en-US" dirty="0"/>
          </a:p>
        </p:txBody>
      </p:sp>
      <p:pic>
        <p:nvPicPr>
          <p:cNvPr id="3" name="图片 2" descr="C:\Users\wda\AppData\Local\Temp\1544453025(1).png">
            <a:extLst>
              <a:ext uri="{FF2B5EF4-FFF2-40B4-BE49-F238E27FC236}">
                <a16:creationId xmlns:a16="http://schemas.microsoft.com/office/drawing/2014/main" id="{72088A03-CFB8-4D07-A9FF-A83378A424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1099" y="3429000"/>
            <a:ext cx="9367465" cy="4328477"/>
          </a:xfrm>
          <a:prstGeom prst="rect">
            <a:avLst/>
          </a:prstGeom>
          <a:noFill/>
          <a:ln>
            <a:noFill/>
          </a:ln>
        </p:spPr>
      </p:pic>
    </p:spTree>
    <p:extLst>
      <p:ext uri="{BB962C8B-B14F-4D97-AF65-F5344CB8AC3E}">
        <p14:creationId xmlns:p14="http://schemas.microsoft.com/office/powerpoint/2010/main" val="288242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p:sp>
      <p:sp>
        <p:nvSpPr>
          <p:cNvPr id="15" name="图片占位符 14"/>
          <p:cNvSpPr>
            <a:spLocks noGrp="1"/>
          </p:cNvSpPr>
          <p:nvPr>
            <p:ph type="pic" sz="quarter" idx="14"/>
          </p:nvPr>
        </p:nvSpPr>
        <p:spPr/>
      </p:sp>
      <p:sp>
        <p:nvSpPr>
          <p:cNvPr id="16" name="图片占位符 15"/>
          <p:cNvSpPr>
            <a:spLocks noGrp="1"/>
          </p:cNvSpPr>
          <p:nvPr>
            <p:ph type="pic" sz="quarter" idx="15"/>
          </p:nvPr>
        </p:nvSpPr>
        <p:spPr/>
      </p:sp>
      <p:sp>
        <p:nvSpPr>
          <p:cNvPr id="13" name="副标题 12"/>
          <p:cNvSpPr>
            <a:spLocks noGrp="1"/>
          </p:cNvSpPr>
          <p:nvPr>
            <p:ph type="subTitle" idx="1"/>
          </p:nvPr>
        </p:nvSpPr>
        <p:spPr/>
        <p:txBody>
          <a:bodyPr/>
          <a:lstStyle/>
          <a:p>
            <a:endParaRPr lang="zh-CN" dirty="0"/>
          </a:p>
        </p:txBody>
      </p:sp>
      <p:sp>
        <p:nvSpPr>
          <p:cNvPr id="12" name="标题 11"/>
          <p:cNvSpPr>
            <a:spLocks noGrp="1"/>
          </p:cNvSpPr>
          <p:nvPr>
            <p:ph type="ctrTitle"/>
          </p:nvPr>
        </p:nvSpPr>
        <p:spPr/>
        <p:txBody>
          <a:bodyPr/>
          <a:lstStyle/>
          <a:p>
            <a:endParaRPr lang="zh-CN" dirty="0"/>
          </a:p>
        </p:txBody>
      </p:sp>
    </p:spTree>
    <p:extLst>
      <p:ext uri="{BB962C8B-B14F-4D97-AF65-F5344CB8AC3E}">
        <p14:creationId xmlns:p14="http://schemas.microsoft.com/office/powerpoint/2010/main" val="299318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CariGAN</a:t>
            </a:r>
            <a:r>
              <a:rPr lang="zh-CN" altLang="en-US" dirty="0"/>
              <a:t>特点</a:t>
            </a:r>
            <a:endParaRPr lang="zh-CN" dirty="0"/>
          </a:p>
        </p:txBody>
      </p:sp>
      <p:sp>
        <p:nvSpPr>
          <p:cNvPr id="3" name="内容占位符 2"/>
          <p:cNvSpPr>
            <a:spLocks noGrp="1"/>
          </p:cNvSpPr>
          <p:nvPr>
            <p:ph idx="1"/>
          </p:nvPr>
        </p:nvSpPr>
        <p:spPr/>
        <p:txBody>
          <a:bodyPr/>
          <a:lstStyle/>
          <a:p>
            <a:r>
              <a:rPr lang="zh-CN" altLang="en-US" dirty="0"/>
              <a:t>不成对真实图片和漫画的训练数据</a:t>
            </a:r>
            <a:endParaRPr lang="zh-CN" dirty="0"/>
          </a:p>
          <a:p>
            <a:r>
              <a:rPr lang="zh-CN" altLang="en-US" dirty="0"/>
              <a:t>使用</a:t>
            </a:r>
            <a:r>
              <a:rPr lang="en-US" altLang="zh-CN" dirty="0"/>
              <a:t>PCA</a:t>
            </a:r>
            <a:r>
              <a:rPr lang="zh-CN" altLang="en-US" dirty="0"/>
              <a:t>代替传统二维面部特征点作为输入</a:t>
            </a:r>
          </a:p>
          <a:p>
            <a:r>
              <a:rPr lang="zh-CN" altLang="en-US" dirty="0"/>
              <a:t>使用两个子</a:t>
            </a:r>
            <a:r>
              <a:rPr lang="en-US" altLang="zh-CN" dirty="0"/>
              <a:t>GAN</a:t>
            </a:r>
            <a:r>
              <a:rPr lang="zh-CN" altLang="en-US" dirty="0"/>
              <a:t>分别将图像脸部轮廓和图像风格解耦</a:t>
            </a:r>
            <a:endParaRPr lang="zh-CN" dirty="0"/>
          </a:p>
        </p:txBody>
      </p:sp>
      <p:pic>
        <p:nvPicPr>
          <p:cNvPr id="5" name="图片 4">
            <a:extLst>
              <a:ext uri="{FF2B5EF4-FFF2-40B4-BE49-F238E27FC236}">
                <a16:creationId xmlns:a16="http://schemas.microsoft.com/office/drawing/2014/main" id="{CE0AA520-0051-48D5-BA95-37F545669047}"/>
              </a:ext>
            </a:extLst>
          </p:cNvPr>
          <p:cNvPicPr/>
          <p:nvPr/>
        </p:nvPicPr>
        <p:blipFill>
          <a:blip r:embed="rId3"/>
          <a:stretch>
            <a:fillRect/>
          </a:stretch>
        </p:blipFill>
        <p:spPr>
          <a:xfrm>
            <a:off x="1845940" y="3284984"/>
            <a:ext cx="7632848" cy="2887216"/>
          </a:xfrm>
          <a:prstGeom prst="rect">
            <a:avLst/>
          </a:prstGeom>
        </p:spPr>
      </p:pic>
    </p:spTree>
    <p:extLst>
      <p:ext uri="{BB962C8B-B14F-4D97-AF65-F5344CB8AC3E}">
        <p14:creationId xmlns:p14="http://schemas.microsoft.com/office/powerpoint/2010/main" val="34762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负责变换脸部轮廓的</a:t>
            </a:r>
            <a:r>
              <a:rPr lang="en-US" altLang="zh-CN" dirty="0" err="1"/>
              <a:t>CariGeoGAN</a:t>
            </a:r>
            <a:r>
              <a:rPr lang="zh-CN" altLang="en-US" dirty="0"/>
              <a:t>整体架构</a:t>
            </a:r>
            <a:endParaRPr lang="zh-CN" dirty="0"/>
          </a:p>
        </p:txBody>
      </p:sp>
      <p:pic>
        <p:nvPicPr>
          <p:cNvPr id="5" name="内容占位符 4">
            <a:extLst>
              <a:ext uri="{FF2B5EF4-FFF2-40B4-BE49-F238E27FC236}">
                <a16:creationId xmlns:a16="http://schemas.microsoft.com/office/drawing/2014/main" id="{92830FE5-42AF-4C52-8242-A85A029F5261}"/>
              </a:ext>
            </a:extLst>
          </p:cNvPr>
          <p:cNvPicPr>
            <a:picLocks noGrp="1"/>
          </p:cNvPicPr>
          <p:nvPr>
            <p:ph idx="1"/>
          </p:nvPr>
        </p:nvPicPr>
        <p:blipFill>
          <a:blip r:embed="rId2"/>
          <a:stretch>
            <a:fillRect/>
          </a:stretch>
        </p:blipFill>
        <p:spPr>
          <a:xfrm>
            <a:off x="1776103" y="1643063"/>
            <a:ext cx="8636620" cy="4529137"/>
          </a:xfrm>
          <a:prstGeom prst="rect">
            <a:avLst/>
          </a:prstGeom>
        </p:spPr>
      </p:pic>
    </p:spTree>
    <p:extLst>
      <p:ext uri="{BB962C8B-B14F-4D97-AF65-F5344CB8AC3E}">
        <p14:creationId xmlns:p14="http://schemas.microsoft.com/office/powerpoint/2010/main" val="365977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CariGeoGAN</a:t>
            </a:r>
            <a:r>
              <a:rPr lang="en-US" altLang="zh-CN" dirty="0"/>
              <a:t> </a:t>
            </a:r>
            <a:r>
              <a:rPr lang="zh-CN" altLang="en-US" dirty="0"/>
              <a:t>负责几何形状变换</a:t>
            </a:r>
            <a:endParaRPr lang="zh-CN"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目的：负责在保持整体脸部结构的前提下，将特征点进行一定程度上的变形，达到夸张漫画的风格。</a:t>
                </a:r>
                <a:endParaRPr lang="en-US" altLang="zh-CN" dirty="0"/>
              </a:p>
              <a:p>
                <a:r>
                  <a:rPr lang="zh-CN" altLang="en-US" dirty="0"/>
                  <a:t>数据预处理：对训练数据标注</a:t>
                </a:r>
                <a:r>
                  <a:rPr lang="en-US" altLang="zh-CN" dirty="0"/>
                  <a:t>63</a:t>
                </a:r>
                <a:r>
                  <a:rPr lang="zh-CN" altLang="en-US" dirty="0"/>
                  <a:t>个特征点</a:t>
                </a:r>
                <a:r>
                  <a:rPr lang="en-US" altLang="zh-CN" dirty="0"/>
                  <a:t>,</a:t>
                </a:r>
                <a:r>
                  <a:rPr lang="zh-CN" altLang="en-US" dirty="0"/>
                  <a:t>通过眼睛和嘴的中心三个特征点，使用仿射变换向平均面部对齐，所有图片裁剪成</a:t>
                </a:r>
                <a:r>
                  <a:rPr lang="en-US" altLang="zh-CN" dirty="0"/>
                  <a:t>256</a:t>
                </a:r>
                <a:r>
                  <a:rPr lang="zh-CN" altLang="en-US" dirty="0"/>
                  <a:t>*</a:t>
                </a:r>
                <a:r>
                  <a:rPr lang="en-US" altLang="zh-CN" dirty="0"/>
                  <a:t>256</a:t>
                </a:r>
                <a:r>
                  <a:rPr lang="zh-CN" altLang="en-US" dirty="0"/>
                  <a:t>，使用</a:t>
                </a:r>
                <a:r>
                  <a:rPr lang="en-US" altLang="zh-CN" dirty="0"/>
                  <a:t>PCA</a:t>
                </a:r>
                <a:r>
                  <a:rPr lang="zh-CN" altLang="en-US" dirty="0"/>
                  <a:t>对特征点进行降维</a:t>
                </a:r>
                <a:r>
                  <a:rPr lang="en-US" altLang="zh-CN" dirty="0"/>
                  <a:t>,</a:t>
                </a:r>
                <a:r>
                  <a:rPr lang="zh-CN" altLang="en-US" dirty="0"/>
                  <a:t>选取前</a:t>
                </a:r>
                <a:r>
                  <a:rPr lang="en-US" altLang="zh-CN" dirty="0"/>
                  <a:t>32</a:t>
                </a:r>
                <a:r>
                  <a:rPr lang="zh-CN" altLang="en-US" dirty="0"/>
                  <a:t>个特征。</a:t>
                </a:r>
                <a:endParaRPr lang="en-US" altLang="zh-CN" dirty="0"/>
              </a:p>
              <a:p>
                <a:r>
                  <a:rPr lang="en-US" altLang="zh-CN" dirty="0" err="1"/>
                  <a:t>CariGeoGAN</a:t>
                </a:r>
                <a:r>
                  <a:rPr lang="zh-CN" altLang="zh-CN" dirty="0"/>
                  <a:t>包含两个生成器和判别器，前一个生成器</a:t>
                </a:r>
                <a14:m>
                  <m:oMath xmlns:m="http://schemas.openxmlformats.org/officeDocument/2006/math">
                    <m:sSub>
                      <m:sSubPr>
                        <m:ctrlPr>
                          <a:rPr lang="zh-CN" altLang="zh-CN" i="1"/>
                        </m:ctrlPr>
                      </m:sSubPr>
                      <m:e>
                        <m:r>
                          <m:rPr>
                            <m:sty m:val="p"/>
                          </m:rPr>
                          <a:rPr lang="en-US" altLang="zh-CN"/>
                          <m:t>G</m:t>
                        </m:r>
                      </m:e>
                      <m:sub>
                        <m:sSub>
                          <m:sSubPr>
                            <m:ctrlPr>
                              <a:rPr lang="zh-CN" altLang="zh-CN" i="1"/>
                            </m:ctrlPr>
                          </m:sSubPr>
                          <m:e>
                            <m:r>
                              <m:rPr>
                                <m:sty m:val="p"/>
                              </m:rPr>
                              <a:rPr lang="en-US" altLang="zh-CN"/>
                              <m:t>L</m:t>
                            </m:r>
                          </m:e>
                          <m:sub>
                            <m:r>
                              <m:rPr>
                                <m:sty m:val="p"/>
                              </m:rPr>
                              <a:rPr lang="en-US" altLang="zh-CN"/>
                              <m:t>y</m:t>
                            </m:r>
                          </m:sub>
                        </m:sSub>
                      </m:sub>
                    </m:sSub>
                  </m:oMath>
                </a14:m>
                <a:r>
                  <a:rPr lang="en-US" altLang="zh-CN" dirty="0"/>
                  <a:t> </a:t>
                </a:r>
                <a:r>
                  <a:rPr lang="zh-CN" altLang="zh-CN" dirty="0"/>
                  <a:t>学习映射</a:t>
                </a:r>
                <a14:m>
                  <m:oMath xmlns:m="http://schemas.openxmlformats.org/officeDocument/2006/math">
                    <m:sSub>
                      <m:sSubPr>
                        <m:ctrlPr>
                          <a:rPr lang="zh-CN" altLang="zh-CN" i="1"/>
                        </m:ctrlPr>
                      </m:sSubPr>
                      <m:e>
                        <m:r>
                          <m:rPr>
                            <m:sty m:val="p"/>
                          </m:rPr>
                          <a:rPr lang="en-US" altLang="zh-CN"/>
                          <m:t>ϕ</m:t>
                        </m:r>
                      </m:e>
                      <m:sub>
                        <m:r>
                          <m:rPr>
                            <m:sty m:val="p"/>
                          </m:rPr>
                          <a:rPr lang="en-US" altLang="zh-CN"/>
                          <m:t>geo</m:t>
                        </m:r>
                      </m:sub>
                    </m:sSub>
                  </m:oMath>
                </a14:m>
                <a:r>
                  <a:rPr lang="en-US" altLang="zh-CN" dirty="0"/>
                  <a:t> </a:t>
                </a:r>
                <a:r>
                  <a:rPr lang="zh-CN" altLang="zh-CN" dirty="0"/>
                  <a:t>合成漫画轮廓</a:t>
                </a:r>
                <a:r>
                  <a:rPr lang="en-US" altLang="zh-CN" dirty="0"/>
                  <a:t> </a:t>
                </a:r>
                <a14:m>
                  <m:oMath xmlns:m="http://schemas.openxmlformats.org/officeDocument/2006/math">
                    <m:acc>
                      <m:accPr>
                        <m:chr m:val="̂"/>
                        <m:ctrlPr>
                          <a:rPr lang="zh-CN" altLang="zh-CN" i="1"/>
                        </m:ctrlPr>
                      </m:accPr>
                      <m:e>
                        <m:sSub>
                          <m:sSubPr>
                            <m:ctrlPr>
                              <a:rPr lang="zh-CN" altLang="zh-CN" i="1"/>
                            </m:ctrlPr>
                          </m:sSubPr>
                          <m:e>
                            <m:r>
                              <a:rPr lang="en-US" altLang="zh-CN" i="1"/>
                              <m:t>𝐿</m:t>
                            </m:r>
                          </m:e>
                          <m:sub>
                            <m:r>
                              <a:rPr lang="en-US" altLang="zh-CN" i="1"/>
                              <m:t>𝑦</m:t>
                            </m:r>
                          </m:sub>
                        </m:sSub>
                      </m:e>
                    </m:acc>
                  </m:oMath>
                </a14:m>
                <a:r>
                  <a:rPr lang="en-US" altLang="zh-CN" dirty="0"/>
                  <a:t> ,</a:t>
                </a:r>
                <a:r>
                  <a:rPr lang="zh-CN" altLang="zh-CN" dirty="0"/>
                  <a:t>后一个生成器学习反向映射</a:t>
                </a:r>
                <a14:m>
                  <m:oMath xmlns:m="http://schemas.openxmlformats.org/officeDocument/2006/math">
                    <m:sSub>
                      <m:sSubPr>
                        <m:ctrlPr>
                          <a:rPr lang="zh-CN" altLang="zh-CN" i="1"/>
                        </m:ctrlPr>
                      </m:sSubPr>
                      <m:e>
                        <m:sSup>
                          <m:sSupPr>
                            <m:ctrlPr>
                              <a:rPr lang="zh-CN" altLang="zh-CN" i="1"/>
                            </m:ctrlPr>
                          </m:sSupPr>
                          <m:e>
                            <m:r>
                              <m:rPr>
                                <m:sty m:val="p"/>
                              </m:rPr>
                              <a:rPr lang="en-US" altLang="zh-CN"/>
                              <m:t>ϕ</m:t>
                            </m:r>
                          </m:e>
                          <m:sup>
                            <m:r>
                              <a:rPr lang="en-US" altLang="zh-CN" i="1"/>
                              <m:t>−</m:t>
                            </m:r>
                            <m:r>
                              <a:rPr lang="en-US" altLang="zh-CN"/>
                              <m:t>1</m:t>
                            </m:r>
                          </m:sup>
                        </m:sSup>
                      </m:e>
                      <m:sub>
                        <m:r>
                          <m:rPr>
                            <m:sty m:val="p"/>
                          </m:rPr>
                          <a:rPr lang="en-US" altLang="zh-CN"/>
                          <m:t>geo</m:t>
                        </m:r>
                      </m:sub>
                    </m:sSub>
                  </m:oMath>
                </a14:m>
                <a:r>
                  <a:rPr lang="zh-CN" altLang="zh-CN" dirty="0"/>
                  <a:t>合成脸部轮廓</a:t>
                </a:r>
                <a14:m>
                  <m:oMath xmlns:m="http://schemas.openxmlformats.org/officeDocument/2006/math">
                    <m:acc>
                      <m:accPr>
                        <m:chr m:val="̂"/>
                        <m:ctrlPr>
                          <a:rPr lang="zh-CN" altLang="zh-CN" i="1"/>
                        </m:ctrlPr>
                      </m:accPr>
                      <m:e>
                        <m:sSub>
                          <m:sSubPr>
                            <m:ctrlPr>
                              <a:rPr lang="zh-CN" altLang="zh-CN" i="1"/>
                            </m:ctrlPr>
                          </m:sSubPr>
                          <m:e>
                            <m:r>
                              <a:rPr lang="en-US" altLang="zh-CN" i="1"/>
                              <m:t>𝐿</m:t>
                            </m:r>
                          </m:e>
                          <m:sub>
                            <m:r>
                              <a:rPr lang="en-US" altLang="zh-CN" i="1"/>
                              <m:t>𝑥</m:t>
                            </m:r>
                          </m:sub>
                        </m:sSub>
                      </m:e>
                    </m:acc>
                  </m:oMath>
                </a14:m>
                <a:r>
                  <a:rPr lang="en-US" altLang="zh-CN" dirty="0"/>
                  <a:t>. </a:t>
                </a:r>
                <a:r>
                  <a:rPr lang="zh-CN" altLang="zh-CN" dirty="0"/>
                  <a:t>判别器</a:t>
                </a:r>
                <a14:m>
                  <m:oMath xmlns:m="http://schemas.openxmlformats.org/officeDocument/2006/math">
                    <m:r>
                      <a:rPr lang="zh-CN" altLang="zh-CN"/>
                      <m:t> </m:t>
                    </m:r>
                    <m:sSub>
                      <m:sSubPr>
                        <m:ctrlPr>
                          <a:rPr lang="zh-CN" altLang="zh-CN" i="1"/>
                        </m:ctrlPr>
                      </m:sSubPr>
                      <m:e>
                        <m:r>
                          <m:rPr>
                            <m:sty m:val="p"/>
                          </m:rPr>
                          <a:rPr lang="en-US" altLang="zh-CN"/>
                          <m:t>D</m:t>
                        </m:r>
                      </m:e>
                      <m:sub>
                        <m:sSub>
                          <m:sSubPr>
                            <m:ctrlPr>
                              <a:rPr lang="zh-CN" altLang="zh-CN" i="1"/>
                            </m:ctrlPr>
                          </m:sSubPr>
                          <m:e>
                            <m:r>
                              <m:rPr>
                                <m:sty m:val="p"/>
                              </m:rPr>
                              <a:rPr lang="en-US" altLang="zh-CN"/>
                              <m:t>L</m:t>
                            </m:r>
                          </m:e>
                          <m:sub>
                            <m:r>
                              <m:rPr>
                                <m:sty m:val="p"/>
                              </m:rPr>
                              <a:rPr lang="en-US" altLang="zh-CN"/>
                              <m:t>x</m:t>
                            </m:r>
                          </m:sub>
                        </m:sSub>
                      </m:sub>
                    </m:sSub>
                  </m:oMath>
                </a14:m>
                <a:r>
                  <a:rPr lang="en-US" altLang="zh-CN" dirty="0"/>
                  <a:t> </a:t>
                </a:r>
                <a:r>
                  <a:rPr lang="zh-CN" altLang="zh-CN" dirty="0"/>
                  <a:t>学习判别图片是来自</a:t>
                </a:r>
                <a14:m>
                  <m:oMath xmlns:m="http://schemas.openxmlformats.org/officeDocument/2006/math">
                    <m:sSub>
                      <m:sSubPr>
                        <m:ctrlPr>
                          <a:rPr lang="zh-CN" altLang="zh-CN" i="1"/>
                        </m:ctrlPr>
                      </m:sSubPr>
                      <m:e>
                        <m:r>
                          <m:rPr>
                            <m:sty m:val="p"/>
                          </m:rPr>
                          <a:rPr lang="en-US" altLang="zh-CN"/>
                          <m:t>L</m:t>
                        </m:r>
                      </m:e>
                      <m:sub>
                        <m:r>
                          <m:rPr>
                            <m:sty m:val="p"/>
                          </m:rPr>
                          <a:rPr lang="en-US" altLang="zh-CN"/>
                          <m:t>x</m:t>
                        </m:r>
                      </m:sub>
                    </m:sSub>
                  </m:oMath>
                </a14:m>
                <a:r>
                  <a:rPr lang="en-US" altLang="zh-CN" dirty="0"/>
                  <a:t>(</a:t>
                </a:r>
                <a:r>
                  <a:rPr lang="zh-CN" altLang="zh-CN" dirty="0"/>
                  <a:t>或</a:t>
                </a:r>
                <a14:m>
                  <m:oMath xmlns:m="http://schemas.openxmlformats.org/officeDocument/2006/math">
                    <m:sSub>
                      <m:sSubPr>
                        <m:ctrlPr>
                          <a:rPr lang="zh-CN" altLang="zh-CN" i="1"/>
                        </m:ctrlPr>
                      </m:sSubPr>
                      <m:e>
                        <m:r>
                          <m:rPr>
                            <m:sty m:val="p"/>
                          </m:rPr>
                          <a:rPr lang="en-US" altLang="zh-CN"/>
                          <m:t>L</m:t>
                        </m:r>
                      </m:e>
                      <m:sub>
                        <m:r>
                          <m:rPr>
                            <m:sty m:val="p"/>
                          </m:rPr>
                          <a:rPr lang="en-US" altLang="zh-CN"/>
                          <m:t>y</m:t>
                        </m:r>
                      </m:sub>
                    </m:sSub>
                  </m:oMath>
                </a14:m>
                <a:r>
                  <a:rPr lang="en-US" altLang="zh-CN" dirty="0"/>
                  <a:t>)</a:t>
                </a:r>
                <a:r>
                  <a:rPr lang="zh-CN" altLang="zh-CN" dirty="0"/>
                  <a:t>的真实图片还是来自于</a:t>
                </a:r>
                <a14:m>
                  <m:oMath xmlns:m="http://schemas.openxmlformats.org/officeDocument/2006/math">
                    <m:sSub>
                      <m:sSubPr>
                        <m:ctrlPr>
                          <a:rPr lang="zh-CN" altLang="zh-CN" i="1"/>
                        </m:ctrlPr>
                      </m:sSubPr>
                      <m:e>
                        <m:r>
                          <m:rPr>
                            <m:sty m:val="p"/>
                          </m:rPr>
                          <a:rPr lang="en-US" altLang="zh-CN"/>
                          <m:t>l</m:t>
                        </m:r>
                      </m:e>
                      <m:sub>
                        <m:r>
                          <m:rPr>
                            <m:sty m:val="p"/>
                          </m:rPr>
                          <a:rPr lang="en-US" altLang="zh-CN"/>
                          <m:t>x</m:t>
                        </m:r>
                      </m:sub>
                    </m:sSub>
                  </m:oMath>
                </a14:m>
                <a:r>
                  <a:rPr lang="zh-CN" altLang="zh-CN" dirty="0"/>
                  <a:t>或</a:t>
                </a:r>
                <a:r>
                  <a:rPr lang="en-US" altLang="zh-CN" dirty="0"/>
                  <a:t>(</a:t>
                </a:r>
                <a14:m>
                  <m:oMath xmlns:m="http://schemas.openxmlformats.org/officeDocument/2006/math">
                    <m:sSub>
                      <m:sSubPr>
                        <m:ctrlPr>
                          <a:rPr lang="zh-CN" altLang="zh-CN" i="1"/>
                        </m:ctrlPr>
                      </m:sSubPr>
                      <m:e>
                        <m:r>
                          <m:rPr>
                            <m:sty m:val="p"/>
                          </m:rPr>
                          <a:rPr lang="en-US" altLang="zh-CN"/>
                          <m:t>l</m:t>
                        </m:r>
                      </m:e>
                      <m:sub>
                        <m:r>
                          <m:rPr>
                            <m:sty m:val="p"/>
                          </m:rPr>
                          <a:rPr lang="en-US" altLang="zh-CN"/>
                          <m:t>y</m:t>
                        </m:r>
                      </m:sub>
                    </m:sSub>
                  </m:oMath>
                </a14:m>
                <a:r>
                  <a:rPr lang="en-US" altLang="zh-CN" dirty="0"/>
                  <a:t>)</a:t>
                </a:r>
                <a:r>
                  <a:rPr lang="zh-CN" altLang="zh-CN" dirty="0"/>
                  <a:t>合成的图片。</a:t>
                </a:r>
                <a:endParaRPr lang="en-US" altLang="zh-CN" dirty="0"/>
              </a:p>
              <a:p>
                <a:r>
                  <a:rPr lang="en-US" altLang="zh-CN" dirty="0" err="1"/>
                  <a:t>CariGeoGAN</a:t>
                </a:r>
                <a:r>
                  <a:rPr lang="en-US" altLang="zh-CN" dirty="0"/>
                  <a:t> </a:t>
                </a:r>
                <a:r>
                  <a:rPr lang="zh-CN" altLang="zh-CN" dirty="0"/>
                  <a:t>的结构如下图所示包含两条路径。第一条路径是图</a:t>
                </a:r>
                <a:r>
                  <a:rPr lang="en-US" altLang="zh-CN" dirty="0"/>
                  <a:t>4</a:t>
                </a:r>
                <a:r>
                  <a:rPr lang="zh-CN" altLang="zh-CN" dirty="0"/>
                  <a:t>中的第一行。给一个脸部轮廓</a:t>
                </a:r>
                <a14:m>
                  <m:oMath xmlns:m="http://schemas.openxmlformats.org/officeDocument/2006/math">
                    <m:sSub>
                      <m:sSubPr>
                        <m:ctrlPr>
                          <a:rPr lang="zh-CN" altLang="zh-CN" i="1"/>
                        </m:ctrlPr>
                      </m:sSubPr>
                      <m:e>
                        <m:r>
                          <m:rPr>
                            <m:sty m:val="p"/>
                          </m:rPr>
                          <a:rPr lang="en-US" altLang="zh-CN"/>
                          <m:t>l</m:t>
                        </m:r>
                      </m:e>
                      <m:sub>
                        <m:r>
                          <m:rPr>
                            <m:sty m:val="p"/>
                          </m:rPr>
                          <a:rPr lang="en-US" altLang="zh-CN"/>
                          <m:t>x</m:t>
                        </m:r>
                      </m:sub>
                    </m:sSub>
                  </m:oMath>
                </a14:m>
                <a:r>
                  <a:rPr lang="zh-CN" altLang="zh-CN" dirty="0"/>
                  <a:t>，可以通过</a:t>
                </a:r>
                <a14:m>
                  <m:oMath xmlns:m="http://schemas.openxmlformats.org/officeDocument/2006/math">
                    <m:sSub>
                      <m:sSubPr>
                        <m:ctrlPr>
                          <a:rPr lang="zh-CN" altLang="zh-CN" i="1"/>
                        </m:ctrlPr>
                      </m:sSubPr>
                      <m:e>
                        <m:r>
                          <m:rPr>
                            <m:sty m:val="p"/>
                          </m:rPr>
                          <a:rPr lang="en-US" altLang="zh-CN"/>
                          <m:t>G</m:t>
                        </m:r>
                      </m:e>
                      <m:sub>
                        <m:sSub>
                          <m:sSubPr>
                            <m:ctrlPr>
                              <a:rPr lang="zh-CN" altLang="zh-CN" i="1"/>
                            </m:ctrlPr>
                          </m:sSubPr>
                          <m:e>
                            <m:r>
                              <m:rPr>
                                <m:sty m:val="p"/>
                              </m:rPr>
                              <a:rPr lang="en-US" altLang="zh-CN"/>
                              <m:t>L</m:t>
                            </m:r>
                          </m:e>
                          <m:sub>
                            <m:r>
                              <m:rPr>
                                <m:sty m:val="p"/>
                              </m:rPr>
                              <a:rPr lang="en-US" altLang="zh-CN"/>
                              <m:t>y</m:t>
                            </m:r>
                          </m:sub>
                        </m:sSub>
                      </m:sub>
                    </m:sSub>
                    <m:r>
                      <a:rPr lang="en-US" altLang="zh-CN"/>
                      <m:t>(</m:t>
                    </m:r>
                    <m:sSub>
                      <m:sSubPr>
                        <m:ctrlPr>
                          <a:rPr lang="zh-CN" altLang="zh-CN" i="1"/>
                        </m:ctrlPr>
                      </m:sSubPr>
                      <m:e>
                        <m:r>
                          <a:rPr lang="en-US" altLang="zh-CN" i="1"/>
                          <m:t>𝑙</m:t>
                        </m:r>
                      </m:e>
                      <m:sub>
                        <m:r>
                          <a:rPr lang="en-US" altLang="zh-CN" i="1"/>
                          <m:t>𝑥</m:t>
                        </m:r>
                      </m:sub>
                    </m:sSub>
                    <m:r>
                      <a:rPr lang="en-US" altLang="zh-CN"/>
                      <m:t>)</m:t>
                    </m:r>
                  </m:oMath>
                </a14:m>
                <a:r>
                  <a:rPr lang="zh-CN" altLang="zh-CN" dirty="0"/>
                  <a:t>生成一个漫画脸部轮廓</a:t>
                </a:r>
                <a:r>
                  <a:rPr lang="en-US" altLang="zh-CN" dirty="0"/>
                  <a:t> </a:t>
                </a:r>
                <a14:m>
                  <m:oMath xmlns:m="http://schemas.openxmlformats.org/officeDocument/2006/math">
                    <m:acc>
                      <m:accPr>
                        <m:chr m:val="̂"/>
                        <m:ctrlPr>
                          <a:rPr lang="zh-CN" altLang="zh-CN" i="1"/>
                        </m:ctrlPr>
                      </m:accPr>
                      <m:e>
                        <m:sSub>
                          <m:sSubPr>
                            <m:ctrlPr>
                              <a:rPr lang="zh-CN" altLang="zh-CN" i="1"/>
                            </m:ctrlPr>
                          </m:sSubPr>
                          <m:e>
                            <m:r>
                              <a:rPr lang="en-US" altLang="zh-CN" i="1"/>
                              <m:t>𝐿</m:t>
                            </m:r>
                          </m:e>
                          <m:sub>
                            <m:r>
                              <a:rPr lang="en-US" altLang="zh-CN" i="1"/>
                              <m:t>𝑦</m:t>
                            </m:r>
                          </m:sub>
                        </m:sSub>
                      </m:e>
                    </m:acc>
                  </m:oMath>
                </a14:m>
                <a:r>
                  <a:rPr lang="zh-CN" altLang="zh-CN" dirty="0"/>
                  <a:t>。一方面，该轮廓被喂给判别器</a:t>
                </a:r>
                <a14:m>
                  <m:oMath xmlns:m="http://schemas.openxmlformats.org/officeDocument/2006/math">
                    <m:sSub>
                      <m:sSubPr>
                        <m:ctrlPr>
                          <a:rPr lang="zh-CN" altLang="zh-CN" i="1"/>
                        </m:ctrlPr>
                      </m:sSubPr>
                      <m:e>
                        <m:r>
                          <m:rPr>
                            <m:sty m:val="p"/>
                          </m:rPr>
                          <a:rPr lang="en-US" altLang="zh-CN"/>
                          <m:t>D</m:t>
                        </m:r>
                      </m:e>
                      <m:sub>
                        <m:sSub>
                          <m:sSubPr>
                            <m:ctrlPr>
                              <a:rPr lang="zh-CN" altLang="zh-CN" i="1"/>
                            </m:ctrlPr>
                          </m:sSubPr>
                          <m:e>
                            <m:r>
                              <m:rPr>
                                <m:sty m:val="p"/>
                              </m:rPr>
                              <a:rPr lang="en-US" altLang="zh-CN"/>
                              <m:t>L</m:t>
                            </m:r>
                          </m:e>
                          <m:sub>
                            <m:r>
                              <m:rPr>
                                <m:sty m:val="p"/>
                              </m:rPr>
                              <a:rPr lang="en-US" altLang="zh-CN"/>
                              <m:t>y</m:t>
                            </m:r>
                          </m:sub>
                        </m:sSub>
                      </m:sub>
                    </m:sSub>
                  </m:oMath>
                </a14:m>
                <a:r>
                  <a:rPr lang="zh-CN" altLang="zh-CN" dirty="0"/>
                  <a:t>。另一方面</a:t>
                </a:r>
                <a14:m>
                  <m:oMath xmlns:m="http://schemas.openxmlformats.org/officeDocument/2006/math">
                    <m:acc>
                      <m:accPr>
                        <m:chr m:val="̂"/>
                        <m:ctrlPr>
                          <a:rPr lang="zh-CN" altLang="zh-CN" i="1"/>
                        </m:ctrlPr>
                      </m:accPr>
                      <m:e>
                        <m:sSub>
                          <m:sSubPr>
                            <m:ctrlPr>
                              <a:rPr lang="zh-CN" altLang="zh-CN" i="1"/>
                            </m:ctrlPr>
                          </m:sSubPr>
                          <m:e>
                            <m:r>
                              <a:rPr lang="en-US" altLang="zh-CN" i="1"/>
                              <m:t>𝐿</m:t>
                            </m:r>
                          </m:e>
                          <m:sub>
                            <m:r>
                              <a:rPr lang="en-US" altLang="zh-CN" i="1"/>
                              <m:t>𝑦</m:t>
                            </m:r>
                          </m:sub>
                        </m:sSub>
                      </m:e>
                    </m:acc>
                  </m:oMath>
                </a14:m>
                <a:r>
                  <a:rPr lang="zh-CN" altLang="zh-CN" dirty="0"/>
                  <a:t>还可以通过</a:t>
                </a:r>
                <a14:m>
                  <m:oMath xmlns:m="http://schemas.openxmlformats.org/officeDocument/2006/math">
                    <m:sSub>
                      <m:sSubPr>
                        <m:ctrlPr>
                          <a:rPr lang="zh-CN" altLang="zh-CN" i="1"/>
                        </m:ctrlPr>
                      </m:sSubPr>
                      <m:e>
                        <m:r>
                          <m:rPr>
                            <m:sty m:val="p"/>
                          </m:rPr>
                          <a:rPr lang="en-US" altLang="zh-CN"/>
                          <m:t>G</m:t>
                        </m:r>
                      </m:e>
                      <m:sub>
                        <m:sSub>
                          <m:sSubPr>
                            <m:ctrlPr>
                              <a:rPr lang="zh-CN" altLang="zh-CN" i="1"/>
                            </m:ctrlPr>
                          </m:sSubPr>
                          <m:e>
                            <m:r>
                              <m:rPr>
                                <m:sty m:val="p"/>
                              </m:rPr>
                              <a:rPr lang="en-US" altLang="zh-CN"/>
                              <m:t>L</m:t>
                            </m:r>
                          </m:e>
                          <m:sub>
                            <m:r>
                              <m:rPr>
                                <m:sty m:val="p"/>
                              </m:rPr>
                              <a:rPr lang="en-US" altLang="zh-CN"/>
                              <m:t>x</m:t>
                            </m:r>
                          </m:sub>
                        </m:sSub>
                      </m:sub>
                    </m:sSub>
                  </m:oMath>
                </a14:m>
                <a:r>
                  <a:rPr lang="zh-CN" altLang="zh-CN" dirty="0"/>
                  <a:t>与输入脸部轮廓靠近。另一条路径也是类似，如图</a:t>
                </a:r>
                <a:r>
                  <a:rPr lang="en-US" altLang="zh-CN" dirty="0"/>
                  <a:t>4</a:t>
                </a:r>
                <a:r>
                  <a:rPr lang="zh-CN" altLang="zh-CN" dirty="0"/>
                  <a:t>底部一行所示，对反向映射建模</a:t>
                </a:r>
              </a:p>
              <a:p>
                <a:endParaRPr 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9" t="-2153" r="-4130" b="-1077"/>
                </a:stretch>
              </a:blipFill>
            </p:spPr>
            <p:txBody>
              <a:bodyPr/>
              <a:lstStyle/>
              <a:p>
                <a:r>
                  <a:rPr lang="zh-CN" altLang="en-US">
                    <a:noFill/>
                  </a:rPr>
                  <a:t> </a:t>
                </a:r>
              </a:p>
            </p:txBody>
          </p:sp>
        </mc:Fallback>
      </mc:AlternateContent>
      <p:pic>
        <p:nvPicPr>
          <p:cNvPr id="5" name="图片占位符 4" descr="装有苹果的篮子" title="食物图片"/>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6213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CariGeoGAN</a:t>
            </a:r>
            <a:r>
              <a:rPr lang="zh-CN" altLang="en-US" dirty="0"/>
              <a:t>的损失函数</a:t>
            </a:r>
            <a:endParaRPr lang="zh-CN" dirty="0"/>
          </a:p>
        </p:txBody>
      </p:sp>
      <p:sp>
        <p:nvSpPr>
          <p:cNvPr id="2" name="内容占位符 1"/>
          <p:cNvSpPr>
            <a:spLocks noGrp="1"/>
          </p:cNvSpPr>
          <p:nvPr>
            <p:ph sz="half" idx="1"/>
          </p:nvPr>
        </p:nvSpPr>
        <p:spPr/>
        <p:txBody>
          <a:bodyPr/>
          <a:lstStyle/>
          <a:p>
            <a:r>
              <a:rPr lang="en-US" altLang="zh-CN" dirty="0"/>
              <a:t>1.</a:t>
            </a:r>
            <a:r>
              <a:rPr lang="zh-CN" altLang="en-US" dirty="0"/>
              <a:t>对抗损失函数</a:t>
            </a:r>
            <a:endParaRPr lang="zh-CN" dirty="0"/>
          </a:p>
          <a:p>
            <a:r>
              <a:rPr lang="en-US" altLang="zh-CN" dirty="0"/>
              <a:t>2.</a:t>
            </a:r>
            <a:r>
              <a:rPr lang="zh-CN" altLang="en-US" dirty="0"/>
              <a:t>双向循环一致性损失</a:t>
            </a:r>
            <a:endParaRPr lang="zh-CN" dirty="0"/>
          </a:p>
          <a:p>
            <a:r>
              <a:rPr lang="en-US" altLang="zh-CN" dirty="0"/>
              <a:t>3.</a:t>
            </a:r>
            <a:r>
              <a:rPr lang="zh-CN" altLang="en-US" dirty="0"/>
              <a:t>自定义的新损失函数，</a:t>
            </a:r>
            <a:r>
              <a:rPr lang="zh-CN" altLang="zh-CN" dirty="0"/>
              <a:t>用于惩罚输入的特征向量和预测向量减去其平均向量后的</a:t>
            </a:r>
            <a:r>
              <a:rPr lang="en-US" altLang="zh-CN" dirty="0"/>
              <a:t>cos</a:t>
            </a:r>
            <a:r>
              <a:rPr lang="zh-CN" altLang="en-US" dirty="0"/>
              <a:t>值</a:t>
            </a:r>
            <a:endParaRPr lang="zh-CN" altLang="zh-CN" dirty="0"/>
          </a:p>
          <a:p>
            <a:r>
              <a:rPr lang="en-US" altLang="zh-CN" dirty="0"/>
              <a:t>4.</a:t>
            </a:r>
            <a:r>
              <a:rPr lang="zh-CN" altLang="en-US" dirty="0"/>
              <a:t>总损失函数</a:t>
            </a:r>
            <a:endParaRPr lang="zh-CN" dirty="0"/>
          </a:p>
        </p:txBody>
      </p:sp>
      <p:pic>
        <p:nvPicPr>
          <p:cNvPr id="6" name="内容占位符 5" descr="C:\Users\wda\AppData\Local\Temp\1544358243(1).png">
            <a:extLst>
              <a:ext uri="{FF2B5EF4-FFF2-40B4-BE49-F238E27FC236}">
                <a16:creationId xmlns:a16="http://schemas.microsoft.com/office/drawing/2014/main" id="{5CCFDDB1-C83C-44B0-B962-597176A7D85B}"/>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4412" y="1667242"/>
            <a:ext cx="4479925" cy="1096888"/>
          </a:xfrm>
          <a:prstGeom prst="rect">
            <a:avLst/>
          </a:prstGeom>
          <a:noFill/>
          <a:ln>
            <a:noFill/>
          </a:ln>
        </p:spPr>
      </p:pic>
      <p:pic>
        <p:nvPicPr>
          <p:cNvPr id="7" name="图片 6" descr="C:\Users\wda\AppData\Local\Temp\1544358221(1).png">
            <a:extLst>
              <a:ext uri="{FF2B5EF4-FFF2-40B4-BE49-F238E27FC236}">
                <a16:creationId xmlns:a16="http://schemas.microsoft.com/office/drawing/2014/main" id="{3DB3058F-E85A-4EF3-90B5-2CDE039A445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96528" y="2866341"/>
            <a:ext cx="5274310" cy="718820"/>
          </a:xfrm>
          <a:prstGeom prst="rect">
            <a:avLst/>
          </a:prstGeom>
          <a:noFill/>
          <a:ln>
            <a:noFill/>
          </a:ln>
        </p:spPr>
      </p:pic>
      <p:pic>
        <p:nvPicPr>
          <p:cNvPr id="8" name="图片 7" descr="C:\Users\wda\AppData\Local\Temp\1544358566(1).png">
            <a:extLst>
              <a:ext uri="{FF2B5EF4-FFF2-40B4-BE49-F238E27FC236}">
                <a16:creationId xmlns:a16="http://schemas.microsoft.com/office/drawing/2014/main" id="{57EF6682-D5F1-4EA5-BD62-A2073A233F0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96528" y="4145600"/>
            <a:ext cx="5274310" cy="505460"/>
          </a:xfrm>
          <a:prstGeom prst="rect">
            <a:avLst/>
          </a:prstGeom>
          <a:noFill/>
          <a:ln>
            <a:noFill/>
          </a:ln>
        </p:spPr>
      </p:pic>
      <p:pic>
        <p:nvPicPr>
          <p:cNvPr id="10" name="图片 9" descr="C:\Users\wda\AppData\Local\Temp\1544358639(1).png">
            <a:extLst>
              <a:ext uri="{FF2B5EF4-FFF2-40B4-BE49-F238E27FC236}">
                <a16:creationId xmlns:a16="http://schemas.microsoft.com/office/drawing/2014/main" id="{72924DD1-29F1-460B-B857-191C1240DED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878388" y="4989414"/>
            <a:ext cx="5274310" cy="481965"/>
          </a:xfrm>
          <a:prstGeom prst="rect">
            <a:avLst/>
          </a:prstGeom>
          <a:noFill/>
          <a:ln>
            <a:noFill/>
          </a:ln>
        </p:spPr>
      </p:pic>
    </p:spTree>
    <p:extLst>
      <p:ext uri="{BB962C8B-B14F-4D97-AF65-F5344CB8AC3E}">
        <p14:creationId xmlns:p14="http://schemas.microsoft.com/office/powerpoint/2010/main" val="235363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负责变换漫画风格的</a:t>
            </a:r>
            <a:r>
              <a:rPr lang="en-US" altLang="zh-CN" dirty="0" err="1"/>
              <a:t>CariStyGAN</a:t>
            </a:r>
            <a:r>
              <a:rPr lang="zh-CN" altLang="en-US" dirty="0"/>
              <a:t>整体架构</a:t>
            </a:r>
            <a:endParaRPr lang="zh-CN" dirty="0"/>
          </a:p>
        </p:txBody>
      </p:sp>
      <p:pic>
        <p:nvPicPr>
          <p:cNvPr id="6" name="内容占位符 5" descr="C:\Users\wda\AppData\Local\Temp\1544362595(1).png">
            <a:extLst>
              <a:ext uri="{FF2B5EF4-FFF2-40B4-BE49-F238E27FC236}">
                <a16:creationId xmlns:a16="http://schemas.microsoft.com/office/drawing/2014/main" id="{8D967C3B-F99F-4911-B627-A04A72128E0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0636" y="2044380"/>
            <a:ext cx="8687553" cy="3726503"/>
          </a:xfrm>
          <a:prstGeom prst="rect">
            <a:avLst/>
          </a:prstGeom>
          <a:noFill/>
          <a:ln>
            <a:noFill/>
          </a:ln>
        </p:spPr>
      </p:pic>
    </p:spTree>
    <p:extLst>
      <p:ext uri="{BB962C8B-B14F-4D97-AF65-F5344CB8AC3E}">
        <p14:creationId xmlns:p14="http://schemas.microsoft.com/office/powerpoint/2010/main" val="40775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CariStyGAN</a:t>
            </a:r>
            <a:r>
              <a:rPr lang="en-US" altLang="zh-CN" dirty="0"/>
              <a:t> </a:t>
            </a:r>
            <a:endParaRPr lang="zh-CN"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en-US" dirty="0"/>
                  <a:t>目的：负责训练一个不带脸部几何信息的外观风格模型</a:t>
                </a:r>
                <a:endParaRPr lang="en-US" altLang="zh-CN" dirty="0"/>
              </a:p>
              <a:p>
                <a:r>
                  <a:rPr lang="zh-CN" altLang="en-US" dirty="0"/>
                  <a:t>数据预处理：创建一个中间域</a:t>
                </a:r>
                <a:r>
                  <a:rPr lang="en-US" altLang="zh-CN" dirty="0"/>
                  <a:t>y’</a:t>
                </a:r>
                <a:r>
                  <a:rPr lang="zh-CN" altLang="en-US" dirty="0"/>
                  <a:t>，它与图片集</a:t>
                </a:r>
                <a:r>
                  <a:rPr lang="en-US" altLang="zh-CN" dirty="0"/>
                  <a:t>X </a:t>
                </a:r>
                <a:r>
                  <a:rPr lang="zh-CN" altLang="en-US" dirty="0"/>
                  <a:t>贡献相同的几何信息，与漫画集</a:t>
                </a:r>
                <a:r>
                  <a:rPr lang="en-US" altLang="zh-CN" dirty="0"/>
                  <a:t>Y</a:t>
                </a:r>
                <a:r>
                  <a:rPr lang="zh-CN" altLang="en-US" dirty="0"/>
                  <a:t>有贡献相同的外观风格。对</a:t>
                </a:r>
                <a:r>
                  <a:rPr lang="en-US" altLang="zh-CN" dirty="0"/>
                  <a:t>Y</a:t>
                </a:r>
                <a:r>
                  <a:rPr lang="zh-CN" altLang="en-US" dirty="0"/>
                  <a:t>中的所有漫画图片的特征点用</a:t>
                </a:r>
                <a:r>
                  <a:rPr lang="en-US" altLang="zh-CN" dirty="0" err="1"/>
                  <a:t>CariGeoGAN</a:t>
                </a:r>
                <a:r>
                  <a:rPr lang="en-US" altLang="zh-CN" dirty="0"/>
                  <a:t> </a:t>
                </a:r>
                <a:r>
                  <a:rPr lang="zh-CN" altLang="en-US" dirty="0"/>
                  <a:t>转化得到</a:t>
                </a:r>
                <a:r>
                  <a:rPr lang="en-US" altLang="zh-CN" dirty="0"/>
                  <a:t>Y’</a:t>
                </a:r>
                <a:r>
                  <a:rPr lang="zh-CN" altLang="en-US" dirty="0"/>
                  <a:t>。</a:t>
                </a:r>
                <a:r>
                  <a:rPr lang="en-US" altLang="zh-CN" dirty="0" err="1"/>
                  <a:t>CariStyGAN</a:t>
                </a:r>
                <a:r>
                  <a:rPr lang="en-US" altLang="zh-CN" dirty="0"/>
                  <a:t> </a:t>
                </a:r>
                <a:r>
                  <a:rPr lang="zh-CN" altLang="en-US" dirty="0"/>
                  <a:t>转而学习从</a:t>
                </a:r>
                <a:r>
                  <a:rPr lang="en-US" altLang="zh-CN" dirty="0"/>
                  <a:t>X</a:t>
                </a:r>
                <a:r>
                  <a:rPr lang="zh-CN" altLang="en-US" dirty="0"/>
                  <a:t>到</a:t>
                </a:r>
                <a:r>
                  <a:rPr lang="en-US" altLang="zh-CN" dirty="0"/>
                  <a:t>Y’</a:t>
                </a:r>
                <a:r>
                  <a:rPr lang="zh-CN" altLang="en-US" dirty="0"/>
                  <a:t>的转化。</a:t>
                </a:r>
                <a:endParaRPr lang="en-US" altLang="zh-CN" dirty="0"/>
              </a:p>
              <a:p>
                <a:r>
                  <a:rPr lang="zh-CN" altLang="zh-CN" dirty="0"/>
                  <a:t>该模型继承了</a:t>
                </a:r>
                <a:r>
                  <a:rPr lang="en-US" altLang="zh-CN" dirty="0" err="1"/>
                  <a:t>CycleGAN</a:t>
                </a:r>
                <a:r>
                  <a:rPr lang="zh-CN" altLang="zh-CN" dirty="0"/>
                  <a:t>中图片级别的循环一致性限制保持了面部结构，并且受到</a:t>
                </a:r>
                <a:r>
                  <a:rPr lang="en-US" altLang="zh-CN" dirty="0"/>
                  <a:t>MNUIT</a:t>
                </a:r>
                <a:r>
                  <a:rPr lang="zh-CN" altLang="zh-CN" dirty="0"/>
                  <a:t>的启发，将图片的内容编码和风格编码分成两个不同域的属性，通过组合内容编码和风格编码得到不同的转化效果。</a:t>
                </a:r>
              </a:p>
              <a:p>
                <a:r>
                  <a:rPr lang="zh-CN" altLang="zh-CN" dirty="0"/>
                  <a:t>论文作者设计了自动编码结构，对于每个域</a:t>
                </a:r>
                <a:r>
                  <a:rPr lang="en-US" altLang="zh-CN" dirty="0"/>
                  <a:t>I</a:t>
                </a:r>
                <a:r>
                  <a:rPr lang="zh-CN" altLang="zh-CN" dirty="0"/>
                  <a:t>（</a:t>
                </a:r>
                <a:r>
                  <a:rPr lang="en-US" altLang="zh-CN" dirty="0"/>
                  <a:t>I = X,Y’</a:t>
                </a:r>
                <a:r>
                  <a:rPr lang="zh-CN" altLang="zh-CN" dirty="0"/>
                  <a:t>）包含两个编码器和一个解码器。</a:t>
                </a:r>
              </a:p>
              <a:p>
                <a:r>
                  <a:rPr lang="zh-CN" altLang="zh-CN" dirty="0"/>
                  <a:t>内容编码器</a:t>
                </a:r>
                <a14:m>
                  <m:oMath xmlns:m="http://schemas.openxmlformats.org/officeDocument/2006/math">
                    <m:sSubSup>
                      <m:sSubSupPr>
                        <m:ctrlPr>
                          <a:rPr lang="zh-CN" altLang="zh-CN" i="1"/>
                        </m:ctrlPr>
                      </m:sSubSupPr>
                      <m:e>
                        <m:r>
                          <m:rPr>
                            <m:sty m:val="p"/>
                          </m:rPr>
                          <a:rPr lang="en-US" altLang="zh-CN"/>
                          <m:t>E</m:t>
                        </m:r>
                      </m:e>
                      <m:sub>
                        <m:r>
                          <m:rPr>
                            <m:sty m:val="p"/>
                          </m:rPr>
                          <a:rPr lang="en-US" altLang="zh-CN"/>
                          <m:t>I</m:t>
                        </m:r>
                      </m:sub>
                      <m:sup>
                        <m:r>
                          <m:rPr>
                            <m:sty m:val="p"/>
                          </m:rPr>
                          <a:rPr lang="en-US" altLang="zh-CN"/>
                          <m:t>c</m:t>
                        </m:r>
                      </m:sup>
                    </m:sSubSup>
                  </m:oMath>
                </a14:m>
                <a:r>
                  <a:rPr lang="zh-CN" altLang="zh-CN" dirty="0"/>
                  <a:t>和风格编码器</a:t>
                </a:r>
                <a14:m>
                  <m:oMath xmlns:m="http://schemas.openxmlformats.org/officeDocument/2006/math">
                    <m:sSubSup>
                      <m:sSubSupPr>
                        <m:ctrlPr>
                          <a:rPr lang="zh-CN" altLang="zh-CN" i="1"/>
                        </m:ctrlPr>
                      </m:sSubSupPr>
                      <m:e>
                        <m:r>
                          <m:rPr>
                            <m:sty m:val="p"/>
                          </m:rPr>
                          <a:rPr lang="en-US" altLang="zh-CN"/>
                          <m:t>E</m:t>
                        </m:r>
                      </m:e>
                      <m:sub>
                        <m:r>
                          <m:rPr>
                            <m:sty m:val="p"/>
                          </m:rPr>
                          <a:rPr lang="en-US" altLang="zh-CN"/>
                          <m:t>I</m:t>
                        </m:r>
                      </m:sub>
                      <m:sup>
                        <m:r>
                          <m:rPr>
                            <m:sty m:val="p"/>
                          </m:rPr>
                          <a:rPr lang="en-US" altLang="zh-CN"/>
                          <m:t>s</m:t>
                        </m:r>
                      </m:sup>
                    </m:sSubSup>
                  </m:oMath>
                </a14:m>
                <a:r>
                  <a:rPr lang="en-US" altLang="zh-CN" dirty="0"/>
                  <a:t> </a:t>
                </a:r>
                <a:r>
                  <a:rPr lang="zh-CN" altLang="zh-CN" dirty="0"/>
                  <a:t>将输入图片</a:t>
                </a:r>
                <a14:m>
                  <m:oMath xmlns:m="http://schemas.openxmlformats.org/officeDocument/2006/math">
                    <m:sSub>
                      <m:sSubPr>
                        <m:ctrlPr>
                          <a:rPr lang="zh-CN" altLang="zh-CN" i="1"/>
                        </m:ctrlPr>
                      </m:sSubPr>
                      <m:e>
                        <m:r>
                          <m:rPr>
                            <m:sty m:val="p"/>
                          </m:rPr>
                          <a:rPr lang="en-US" altLang="zh-CN"/>
                          <m:t>Z</m:t>
                        </m:r>
                      </m:e>
                      <m:sub>
                        <m:r>
                          <m:rPr>
                            <m:sty m:val="p"/>
                          </m:rPr>
                          <a:rPr lang="en-US" altLang="zh-CN"/>
                          <m:t>I</m:t>
                        </m:r>
                      </m:sub>
                    </m:sSub>
                  </m:oMath>
                </a14:m>
                <a:r>
                  <a:rPr lang="en-US" altLang="zh-CN" dirty="0"/>
                  <a:t> </a:t>
                </a:r>
                <a:r>
                  <a:rPr lang="zh-CN" altLang="zh-CN" dirty="0"/>
                  <a:t>分解成内容编码 </a:t>
                </a:r>
                <a14:m>
                  <m:oMath xmlns:m="http://schemas.openxmlformats.org/officeDocument/2006/math">
                    <m:sSub>
                      <m:sSubPr>
                        <m:ctrlPr>
                          <a:rPr lang="zh-CN" altLang="zh-CN" i="1"/>
                        </m:ctrlPr>
                      </m:sSubPr>
                      <m:e>
                        <m:r>
                          <m:rPr>
                            <m:sty m:val="p"/>
                          </m:rPr>
                          <a:rPr lang="en-US" altLang="zh-CN"/>
                          <m:t>C</m:t>
                        </m:r>
                      </m:e>
                      <m:sub>
                        <m:r>
                          <m:rPr>
                            <m:sty m:val="p"/>
                          </m:rPr>
                          <a:rPr lang="en-US" altLang="zh-CN"/>
                          <m:t>I</m:t>
                        </m:r>
                      </m:sub>
                    </m:sSub>
                  </m:oMath>
                </a14:m>
                <a:r>
                  <a:rPr lang="en-US" altLang="zh-CN" dirty="0"/>
                  <a:t> </a:t>
                </a:r>
                <a:r>
                  <a:rPr lang="zh-CN" altLang="zh-CN" dirty="0"/>
                  <a:t>和风格编码 </a:t>
                </a:r>
                <a14:m>
                  <m:oMath xmlns:m="http://schemas.openxmlformats.org/officeDocument/2006/math">
                    <m:sSub>
                      <m:sSubPr>
                        <m:ctrlPr>
                          <a:rPr lang="zh-CN" altLang="zh-CN" i="1"/>
                        </m:ctrlPr>
                      </m:sSubPr>
                      <m:e>
                        <m:r>
                          <m:rPr>
                            <m:sty m:val="p"/>
                          </m:rPr>
                          <a:rPr lang="en-US" altLang="zh-CN"/>
                          <m:t>S</m:t>
                        </m:r>
                      </m:e>
                      <m:sub>
                        <m:r>
                          <m:rPr>
                            <m:sty m:val="p"/>
                          </m:rPr>
                          <a:rPr lang="en-US" altLang="zh-CN"/>
                          <m:t>I</m:t>
                        </m:r>
                      </m:sub>
                    </m:sSub>
                  </m:oMath>
                </a14:m>
                <a:r>
                  <a:rPr lang="en-US" altLang="zh-CN" dirty="0"/>
                  <a:t>. </a:t>
                </a:r>
                <a:r>
                  <a:rPr lang="zh-CN" altLang="zh-CN" dirty="0"/>
                  <a:t>解码器</a:t>
                </a:r>
                <a14:m>
                  <m:oMath xmlns:m="http://schemas.openxmlformats.org/officeDocument/2006/math">
                    <m:sSub>
                      <m:sSubPr>
                        <m:ctrlPr>
                          <a:rPr lang="zh-CN" altLang="zh-CN" i="1"/>
                        </m:ctrlPr>
                      </m:sSubPr>
                      <m:e>
                        <m:r>
                          <m:rPr>
                            <m:sty m:val="p"/>
                          </m:rPr>
                          <a:rPr lang="en-US" altLang="zh-CN"/>
                          <m:t>R</m:t>
                        </m:r>
                      </m:e>
                      <m:sub>
                        <m:r>
                          <m:rPr>
                            <m:sty m:val="p"/>
                          </m:rPr>
                          <a:rPr lang="en-US" altLang="zh-CN"/>
                          <m:t>I</m:t>
                        </m:r>
                      </m:sub>
                    </m:sSub>
                  </m:oMath>
                </a14:m>
                <a:r>
                  <a:rPr lang="en-US" altLang="zh-CN" dirty="0"/>
                  <a:t> </a:t>
                </a:r>
                <a:r>
                  <a:rPr lang="zh-CN" altLang="zh-CN" dirty="0"/>
                  <a:t>将内容编码 </a:t>
                </a:r>
                <a14:m>
                  <m:oMath xmlns:m="http://schemas.openxmlformats.org/officeDocument/2006/math">
                    <m:sSub>
                      <m:sSubPr>
                        <m:ctrlPr>
                          <a:rPr lang="zh-CN" altLang="zh-CN" i="1"/>
                        </m:ctrlPr>
                      </m:sSubPr>
                      <m:e>
                        <m:r>
                          <m:rPr>
                            <m:sty m:val="p"/>
                          </m:rPr>
                          <a:rPr lang="en-US" altLang="zh-CN"/>
                          <m:t>C</m:t>
                        </m:r>
                      </m:e>
                      <m:sub>
                        <m:r>
                          <m:rPr>
                            <m:sty m:val="p"/>
                          </m:rPr>
                          <a:rPr lang="en-US" altLang="zh-CN"/>
                          <m:t>I</m:t>
                        </m:r>
                      </m:sub>
                    </m:sSub>
                  </m:oMath>
                </a14:m>
                <a:r>
                  <a:rPr lang="en-US" altLang="zh-CN" dirty="0"/>
                  <a:t> </a:t>
                </a:r>
                <a:r>
                  <a:rPr lang="zh-CN" altLang="zh-CN" dirty="0"/>
                  <a:t>和风格编码 </a:t>
                </a:r>
                <a14:m>
                  <m:oMath xmlns:m="http://schemas.openxmlformats.org/officeDocument/2006/math">
                    <m:sSub>
                      <m:sSubPr>
                        <m:ctrlPr>
                          <a:rPr lang="zh-CN" altLang="zh-CN" i="1"/>
                        </m:ctrlPr>
                      </m:sSubPr>
                      <m:e>
                        <m:r>
                          <m:rPr>
                            <m:sty m:val="p"/>
                          </m:rPr>
                          <a:rPr lang="en-US" altLang="zh-CN"/>
                          <m:t>S</m:t>
                        </m:r>
                      </m:e>
                      <m:sub>
                        <m:r>
                          <m:rPr>
                            <m:sty m:val="p"/>
                          </m:rPr>
                          <a:rPr lang="en-US" altLang="zh-CN"/>
                          <m:t>I</m:t>
                        </m:r>
                      </m:sub>
                    </m:sSub>
                  </m:oMath>
                </a14:m>
                <a:r>
                  <a:rPr lang="en-US" altLang="zh-CN" dirty="0"/>
                  <a:t> </a:t>
                </a:r>
                <a:r>
                  <a:rPr lang="zh-CN" altLang="zh-CN" dirty="0"/>
                  <a:t>重新构建。</a:t>
                </a:r>
              </a:p>
              <a:p>
                <a:endParaRPr lang="zh-CN"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79" t="-2153" r="-4051"/>
                </a:stretch>
              </a:blipFill>
            </p:spPr>
            <p:txBody>
              <a:bodyPr/>
              <a:lstStyle/>
              <a:p>
                <a:r>
                  <a:rPr lang="zh-CN" altLang="en-US">
                    <a:noFill/>
                  </a:rPr>
                  <a:t> </a:t>
                </a:r>
              </a:p>
            </p:txBody>
          </p:sp>
        </mc:Fallback>
      </mc:AlternateContent>
      <p:pic>
        <p:nvPicPr>
          <p:cNvPr id="5" name="图片占位符 4" descr="装有苹果的篮子" title="食物图片"/>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3748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CariGeoGAN</a:t>
            </a:r>
            <a:r>
              <a:rPr lang="zh-CN" altLang="en-US" dirty="0"/>
              <a:t>的损失函数</a:t>
            </a:r>
            <a:endParaRPr lang="zh-CN" dirty="0"/>
          </a:p>
        </p:txBody>
      </p:sp>
      <p:sp>
        <p:nvSpPr>
          <p:cNvPr id="2" name="内容占位符 1"/>
          <p:cNvSpPr>
            <a:spLocks noGrp="1"/>
          </p:cNvSpPr>
          <p:nvPr>
            <p:ph sz="half" idx="1"/>
          </p:nvPr>
        </p:nvSpPr>
        <p:spPr/>
        <p:txBody>
          <a:bodyPr/>
          <a:lstStyle/>
          <a:p>
            <a:r>
              <a:rPr lang="en-US" altLang="zh-CN" dirty="0"/>
              <a:t>1.</a:t>
            </a:r>
            <a:r>
              <a:rPr lang="zh-CN" altLang="en-US" dirty="0"/>
              <a:t>对抗损失函数</a:t>
            </a:r>
            <a:endParaRPr lang="zh-CN" dirty="0"/>
          </a:p>
          <a:p>
            <a:r>
              <a:rPr lang="en-US" altLang="zh-CN" dirty="0"/>
              <a:t>2.</a:t>
            </a:r>
            <a:r>
              <a:rPr lang="zh-CN" altLang="en-US" dirty="0"/>
              <a:t>重建损失函数</a:t>
            </a:r>
            <a:endParaRPr lang="en-US" altLang="zh-CN" dirty="0"/>
          </a:p>
          <a:p>
            <a:r>
              <a:rPr lang="en-US" altLang="zh-CN" dirty="0"/>
              <a:t>3.</a:t>
            </a:r>
            <a:r>
              <a:rPr lang="zh-CN" altLang="en-US" dirty="0"/>
              <a:t>循环一致性损失</a:t>
            </a:r>
            <a:endParaRPr lang="en-US" altLang="zh-CN" dirty="0"/>
          </a:p>
          <a:p>
            <a:r>
              <a:rPr lang="en-US" altLang="zh-CN" dirty="0"/>
              <a:t>4.</a:t>
            </a:r>
            <a:r>
              <a:rPr lang="zh-CN" altLang="en-US" dirty="0"/>
              <a:t>自定义</a:t>
            </a:r>
            <a:r>
              <a:rPr lang="zh-CN" altLang="zh-CN" dirty="0"/>
              <a:t>新的感性损失函数</a:t>
            </a:r>
            <a:endParaRPr lang="en-US" altLang="zh-CN" dirty="0"/>
          </a:p>
          <a:p>
            <a:r>
              <a:rPr lang="en-US" altLang="zh-CN" dirty="0"/>
              <a:t>5.</a:t>
            </a:r>
            <a:r>
              <a:rPr lang="zh-CN" altLang="en-US" dirty="0"/>
              <a:t>总损失函数</a:t>
            </a:r>
            <a:endParaRPr lang="zh-CN" dirty="0"/>
          </a:p>
        </p:txBody>
      </p:sp>
      <p:pic>
        <p:nvPicPr>
          <p:cNvPr id="11" name="内容占位符 10" descr="C:\Users\wda\AppData\Local\Temp\1544431963(1).png">
            <a:extLst>
              <a:ext uri="{FF2B5EF4-FFF2-40B4-BE49-F238E27FC236}">
                <a16:creationId xmlns:a16="http://schemas.microsoft.com/office/drawing/2014/main" id="{97029F7B-C702-4DC1-B1BF-6A402885792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23673" y="1556792"/>
            <a:ext cx="4427604" cy="640135"/>
          </a:xfrm>
          <a:prstGeom prst="rect">
            <a:avLst/>
          </a:prstGeom>
          <a:noFill/>
          <a:ln>
            <a:noFill/>
          </a:ln>
        </p:spPr>
      </p:pic>
      <p:pic>
        <p:nvPicPr>
          <p:cNvPr id="12" name="图片 11" descr="C:\Users\wda\AppData\Local\Temp\1544432977(1).png">
            <a:extLst>
              <a:ext uri="{FF2B5EF4-FFF2-40B4-BE49-F238E27FC236}">
                <a16:creationId xmlns:a16="http://schemas.microsoft.com/office/drawing/2014/main" id="{9F7279A8-D863-4C01-A211-1162CFF6CC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65152" y="2196927"/>
            <a:ext cx="4946015" cy="762000"/>
          </a:xfrm>
          <a:prstGeom prst="rect">
            <a:avLst/>
          </a:prstGeom>
          <a:noFill/>
          <a:ln>
            <a:noFill/>
          </a:ln>
        </p:spPr>
      </p:pic>
      <p:pic>
        <p:nvPicPr>
          <p:cNvPr id="13" name="图片 12" descr="C:\Users\wda\AppData\Local\Temp\1544435411(1).png">
            <a:extLst>
              <a:ext uri="{FF2B5EF4-FFF2-40B4-BE49-F238E27FC236}">
                <a16:creationId xmlns:a16="http://schemas.microsoft.com/office/drawing/2014/main" id="{5E96FF1C-8A7D-4026-A8F9-12AF3B9713C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60975" y="3214846"/>
            <a:ext cx="4953000" cy="692785"/>
          </a:xfrm>
          <a:prstGeom prst="rect">
            <a:avLst/>
          </a:prstGeom>
          <a:noFill/>
          <a:ln>
            <a:noFill/>
          </a:ln>
        </p:spPr>
      </p:pic>
      <p:pic>
        <p:nvPicPr>
          <p:cNvPr id="14" name="图片 13" descr="C:\Users\wda\AppData\Local\Temp\1544436373(1).png">
            <a:extLst>
              <a:ext uri="{FF2B5EF4-FFF2-40B4-BE49-F238E27FC236}">
                <a16:creationId xmlns:a16="http://schemas.microsoft.com/office/drawing/2014/main" id="{F8FFB5FB-B5DD-4E9B-8C1C-885DA435CDE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65152" y="4163550"/>
            <a:ext cx="4786630" cy="748030"/>
          </a:xfrm>
          <a:prstGeom prst="rect">
            <a:avLst/>
          </a:prstGeom>
          <a:noFill/>
          <a:ln>
            <a:noFill/>
          </a:ln>
        </p:spPr>
      </p:pic>
    </p:spTree>
    <p:extLst>
      <p:ext uri="{BB962C8B-B14F-4D97-AF65-F5344CB8AC3E}">
        <p14:creationId xmlns:p14="http://schemas.microsoft.com/office/powerpoint/2010/main" val="170989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wda\AppData\Local\Temp\1544447807(1).png">
            <a:extLst>
              <a:ext uri="{FF2B5EF4-FFF2-40B4-BE49-F238E27FC236}">
                <a16:creationId xmlns:a16="http://schemas.microsoft.com/office/drawing/2014/main" id="{4F3E07C7-C40D-416A-B5CD-5D6995F44E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97258" y="1569085"/>
            <a:ext cx="4669155" cy="3719830"/>
          </a:xfrm>
          <a:prstGeom prst="rect">
            <a:avLst/>
          </a:prstGeom>
          <a:noFill/>
          <a:ln>
            <a:noFill/>
          </a:ln>
        </p:spPr>
      </p:pic>
      <p:sp>
        <p:nvSpPr>
          <p:cNvPr id="4" name="标题 3"/>
          <p:cNvSpPr>
            <a:spLocks noGrp="1"/>
          </p:cNvSpPr>
          <p:nvPr>
            <p:ph type="title"/>
          </p:nvPr>
        </p:nvSpPr>
        <p:spPr/>
        <p:txBody>
          <a:bodyPr/>
          <a:lstStyle/>
          <a:p>
            <a:pPr algn="ctr"/>
            <a:r>
              <a:rPr lang="zh-CN" altLang="en-US" dirty="0"/>
              <a:t>讨论</a:t>
            </a:r>
            <a:endParaRPr lang="zh-CN" dirty="0"/>
          </a:p>
        </p:txBody>
      </p:sp>
      <p:sp>
        <p:nvSpPr>
          <p:cNvPr id="2" name="内容占位符 1"/>
          <p:cNvSpPr>
            <a:spLocks noGrp="1"/>
          </p:cNvSpPr>
          <p:nvPr>
            <p:ph sz="half" idx="1"/>
          </p:nvPr>
        </p:nvSpPr>
        <p:spPr/>
        <p:txBody>
          <a:bodyPr/>
          <a:lstStyle/>
          <a:p>
            <a:r>
              <a:rPr lang="zh-CN" altLang="en-US" dirty="0"/>
              <a:t>使用</a:t>
            </a:r>
            <a:r>
              <a:rPr lang="en-US" altLang="zh-CN" dirty="0"/>
              <a:t>PCA</a:t>
            </a:r>
            <a:r>
              <a:rPr lang="zh-CN" altLang="en-US" dirty="0"/>
              <a:t>代替二维特征点原因</a:t>
            </a:r>
            <a:endParaRPr lang="en-US" altLang="zh-CN" dirty="0"/>
          </a:p>
          <a:p>
            <a:pPr marL="45720" indent="0">
              <a:buNone/>
            </a:pPr>
            <a:r>
              <a:rPr lang="en-US" altLang="zh-CN" dirty="0"/>
              <a:t>   </a:t>
            </a:r>
            <a:r>
              <a:rPr lang="zh-CN" altLang="zh-CN" dirty="0"/>
              <a:t>通常情况下几何形状的变换比图片的转化要难。首先，特征向量被传入全连接层而不是卷积层，所以它们在学习过程中是去了局部空间限制。第二，特征向量结果对细微的错误比图片像素更加敏感，它们可能会造成严重的几何变形，比如折叠。如果使用原生的</a:t>
            </a:r>
            <a:r>
              <a:rPr lang="en-US" altLang="zh-CN" dirty="0"/>
              <a:t>2</a:t>
            </a:r>
            <a:r>
              <a:rPr lang="zh-CN" altLang="zh-CN" dirty="0"/>
              <a:t>维特征点，脸部结构很难保持。</a:t>
            </a:r>
            <a:r>
              <a:rPr lang="en-US" altLang="zh-CN" dirty="0"/>
              <a:t>PCA</a:t>
            </a:r>
            <a:r>
              <a:rPr lang="zh-CN" altLang="zh-CN" dirty="0"/>
              <a:t>可以做到这一点，每一个主成分代表了变量的一个方向，比如姿势，形状，大小。图九显示了前三个主要成分的特征点。图十比较了使用原生二维特征点和使用</a:t>
            </a:r>
            <a:r>
              <a:rPr lang="en-US" altLang="zh-CN" dirty="0"/>
              <a:t>PCA</a:t>
            </a:r>
            <a:r>
              <a:rPr lang="zh-CN" altLang="zh-CN" dirty="0"/>
              <a:t>向量的结果。</a:t>
            </a:r>
          </a:p>
          <a:p>
            <a:endParaRPr lang="en-US" altLang="zh-CN" dirty="0"/>
          </a:p>
        </p:txBody>
      </p:sp>
      <p:pic>
        <p:nvPicPr>
          <p:cNvPr id="6" name="内容占位符 5" descr="C:\Users\wda\AppData\Local\Temp\1544447943(1).png">
            <a:extLst>
              <a:ext uri="{FF2B5EF4-FFF2-40B4-BE49-F238E27FC236}">
                <a16:creationId xmlns:a16="http://schemas.microsoft.com/office/drawing/2014/main" id="{F73F72BA-0A00-4654-9EF3-B6223D1B9621}"/>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0706" y="1600823"/>
            <a:ext cx="4465707" cy="3795089"/>
          </a:xfrm>
          <a:prstGeom prst="rect">
            <a:avLst/>
          </a:prstGeom>
          <a:noFill/>
          <a:ln>
            <a:noFill/>
          </a:ln>
        </p:spPr>
      </p:pic>
    </p:spTree>
    <p:extLst>
      <p:ext uri="{BB962C8B-B14F-4D97-AF65-F5344CB8AC3E}">
        <p14:creationId xmlns:p14="http://schemas.microsoft.com/office/powerpoint/2010/main" val="4373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FoodGourmet_16x9">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FoodGourmet">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FoodGourmet">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FoodGourmet">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694EB11-824E-40C6-8823-566365C0D2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烹饪书设计演示文稿（宽屏）</Template>
  <TotalTime>0</TotalTime>
  <Words>982</Words>
  <Application>Microsoft Office PowerPoint</Application>
  <PresentationFormat>自定义</PresentationFormat>
  <Paragraphs>49</Paragraphs>
  <Slides>15</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微软雅黑</vt:lpstr>
      <vt:lpstr>Arial</vt:lpstr>
      <vt:lpstr>Cambria</vt:lpstr>
      <vt:lpstr>Cambria Math</vt:lpstr>
      <vt:lpstr>FoodGourmet_16x9</vt:lpstr>
      <vt:lpstr>CariGAN读书报告</vt:lpstr>
      <vt:lpstr>CariGAN特点</vt:lpstr>
      <vt:lpstr>负责变换脸部轮廓的CariGeoGAN整体架构</vt:lpstr>
      <vt:lpstr>CariGeoGAN 负责几何形状变换</vt:lpstr>
      <vt:lpstr>CariGeoGAN的损失函数</vt:lpstr>
      <vt:lpstr>负责变换漫画风格的CariStyGAN整体架构</vt:lpstr>
      <vt:lpstr>CariStyGAN </vt:lpstr>
      <vt:lpstr>CariGeoGAN的损失函数</vt:lpstr>
      <vt:lpstr>讨论</vt:lpstr>
      <vt:lpstr>讨论2</vt:lpstr>
      <vt:lpstr>对CariGAN进行控制</vt:lpstr>
      <vt:lpstr>PowerPoint 演示文稿</vt:lpstr>
      <vt:lpstr>与基于graphics的算法效果比较</vt:lpstr>
      <vt:lpstr>与基于深度学习的算法效果比较</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2018-12-19T12:06:18Z</dcterms:created>
  <dcterms:modified xsi:type="dcterms:W3CDTF">2018-12-19T13:29:52Z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TC029010239991</vt:lpwstr>
  </property>
</Properties>
</file>